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4"/>
  </p:notesMasterIdLst>
  <p:sldIdLst>
    <p:sldId id="280" r:id="rId2"/>
    <p:sldId id="284" r:id="rId3"/>
    <p:sldId id="263" r:id="rId4"/>
    <p:sldId id="258" r:id="rId5"/>
    <p:sldId id="289" r:id="rId6"/>
    <p:sldId id="296" r:id="rId7"/>
    <p:sldId id="259" r:id="rId8"/>
    <p:sldId id="288" r:id="rId9"/>
    <p:sldId id="297" r:id="rId10"/>
    <p:sldId id="302" r:id="rId11"/>
    <p:sldId id="260" r:id="rId12"/>
    <p:sldId id="299" r:id="rId13"/>
    <p:sldId id="300" r:id="rId14"/>
    <p:sldId id="301" r:id="rId15"/>
    <p:sldId id="303" r:id="rId16"/>
    <p:sldId id="306" r:id="rId17"/>
    <p:sldId id="310" r:id="rId18"/>
    <p:sldId id="309" r:id="rId19"/>
    <p:sldId id="308" r:id="rId20"/>
    <p:sldId id="307" r:id="rId21"/>
    <p:sldId id="278" r:id="rId22"/>
    <p:sldId id="286" r:id="rId23"/>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8" autoAdjust="0"/>
    <p:restoredTop sz="94671" autoAdjust="0"/>
  </p:normalViewPr>
  <p:slideViewPr>
    <p:cSldViewPr>
      <p:cViewPr>
        <p:scale>
          <a:sx n="78" d="100"/>
          <a:sy n="78" d="100"/>
        </p:scale>
        <p:origin x="-93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EFD6F-42CA-424B-BC32-841895E50B4E}" type="datetimeFigureOut">
              <a:rPr lang="en-US" smtClean="0"/>
              <a:t>3/3/2014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A9C49D-F260-416B-8A82-5259D55F580B}" type="slidenum">
              <a:rPr lang="en-US" smtClean="0"/>
              <a:t>‹#›</a:t>
            </a:fld>
            <a:endParaRPr lang="en-US"/>
          </a:p>
        </p:txBody>
      </p:sp>
    </p:spTree>
    <p:extLst>
      <p:ext uri="{BB962C8B-B14F-4D97-AF65-F5344CB8AC3E}">
        <p14:creationId xmlns:p14="http://schemas.microsoft.com/office/powerpoint/2010/main" val="303757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fld id="{8F6F2002-6F25-4812-9714-C127E554F683}" type="slidenum">
              <a:rPr lang="en-US" altLang="en-US">
                <a:latin typeface="Calibri" pitchFamily="34" charset="0"/>
              </a:rPr>
              <a:pPr/>
              <a:t>1</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fld id="{8F6F2002-6F25-4812-9714-C127E554F683}" type="slidenum">
              <a:rPr lang="en-US" altLang="en-US">
                <a:latin typeface="Calibri" pitchFamily="34" charset="0"/>
              </a:rPr>
              <a:pPr/>
              <a:t>2</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fld id="{8F6F2002-6F25-4812-9714-C127E554F683}" type="slidenum">
              <a:rPr lang="en-US" altLang="en-US">
                <a:latin typeface="Calibri" pitchFamily="34" charset="0"/>
              </a:rPr>
              <a:pPr/>
              <a:t>22</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DDF1F3E-D58C-431A-AEDA-8BCEFA715883}" type="datetimeFigureOut">
              <a:rPr lang="bg-BG" smtClean="0"/>
              <a:t>3.3.2014 г.</a:t>
            </a:fld>
            <a:endParaRPr lang="bg-BG"/>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bg-BG"/>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8D2E98C-E47F-471C-8B4A-45661D6B3634}"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DF1F3E-D58C-431A-AEDA-8BCEFA715883}" type="datetimeFigureOut">
              <a:rPr lang="bg-BG" smtClean="0"/>
              <a:t>3.3.2014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C8D2E98C-E47F-471C-8B4A-45661D6B3634}"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DF1F3E-D58C-431A-AEDA-8BCEFA715883}" type="datetimeFigureOut">
              <a:rPr lang="bg-BG" smtClean="0"/>
              <a:t>3.3.2014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C8D2E98C-E47F-471C-8B4A-45661D6B3634}"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DDF1F3E-D58C-431A-AEDA-8BCEFA715883}" type="datetimeFigureOut">
              <a:rPr lang="bg-BG" smtClean="0"/>
              <a:t>3.3.2014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C8D2E98C-E47F-471C-8B4A-45661D6B3634}" type="slidenum">
              <a:rPr lang="bg-BG" smtClean="0"/>
              <a:t>‹#›</a:t>
            </a:fld>
            <a:endParaRPr lang="bg-BG"/>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DDF1F3E-D58C-431A-AEDA-8BCEFA715883}" type="datetimeFigureOut">
              <a:rPr lang="bg-BG" smtClean="0"/>
              <a:t>3.3.2014 г.</a:t>
            </a:fld>
            <a:endParaRPr lang="bg-BG"/>
          </a:p>
        </p:txBody>
      </p:sp>
      <p:sp>
        <p:nvSpPr>
          <p:cNvPr id="5" name="Footer Placeholder 4"/>
          <p:cNvSpPr>
            <a:spLocks noGrp="1"/>
          </p:cNvSpPr>
          <p:nvPr>
            <p:ph type="ftr" sz="quarter" idx="11"/>
          </p:nvPr>
        </p:nvSpPr>
        <p:spPr/>
        <p:txBody>
          <a:bodyPr/>
          <a:lstStyle>
            <a:extLst/>
          </a:lstStyle>
          <a:p>
            <a:endParaRPr lang="bg-BG"/>
          </a:p>
        </p:txBody>
      </p:sp>
      <p:sp>
        <p:nvSpPr>
          <p:cNvPr id="6" name="Slide Number Placeholder 5"/>
          <p:cNvSpPr>
            <a:spLocks noGrp="1"/>
          </p:cNvSpPr>
          <p:nvPr>
            <p:ph type="sldNum" sz="quarter" idx="12"/>
          </p:nvPr>
        </p:nvSpPr>
        <p:spPr/>
        <p:txBody>
          <a:bodyPr/>
          <a:lstStyle>
            <a:extLst/>
          </a:lstStyle>
          <a:p>
            <a:fld id="{C8D2E98C-E47F-471C-8B4A-45661D6B3634}" type="slidenum">
              <a:rPr lang="bg-BG" smtClean="0"/>
              <a:t>‹#›</a:t>
            </a:fld>
            <a:endParaRPr lang="bg-BG"/>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DDF1F3E-D58C-431A-AEDA-8BCEFA715883}" type="datetimeFigureOut">
              <a:rPr lang="bg-BG" smtClean="0"/>
              <a:t>3.3.2014 г.</a:t>
            </a:fld>
            <a:endParaRPr lang="bg-BG"/>
          </a:p>
        </p:txBody>
      </p:sp>
      <p:sp>
        <p:nvSpPr>
          <p:cNvPr id="6" name="Footer Placeholder 5"/>
          <p:cNvSpPr>
            <a:spLocks noGrp="1"/>
          </p:cNvSpPr>
          <p:nvPr>
            <p:ph type="ftr" sz="quarter" idx="11"/>
          </p:nvPr>
        </p:nvSpPr>
        <p:spPr/>
        <p:txBody>
          <a:bodyPr/>
          <a:lstStyle>
            <a:extLst/>
          </a:lstStyle>
          <a:p>
            <a:endParaRPr lang="bg-BG"/>
          </a:p>
        </p:txBody>
      </p:sp>
      <p:sp>
        <p:nvSpPr>
          <p:cNvPr id="7" name="Slide Number Placeholder 6"/>
          <p:cNvSpPr>
            <a:spLocks noGrp="1"/>
          </p:cNvSpPr>
          <p:nvPr>
            <p:ph type="sldNum" sz="quarter" idx="12"/>
          </p:nvPr>
        </p:nvSpPr>
        <p:spPr/>
        <p:txBody>
          <a:bodyPr/>
          <a:lstStyle>
            <a:extLst/>
          </a:lstStyle>
          <a:p>
            <a:fld id="{C8D2E98C-E47F-471C-8B4A-45661D6B3634}" type="slidenum">
              <a:rPr lang="bg-BG" smtClean="0"/>
              <a:t>‹#›</a:t>
            </a:fld>
            <a:endParaRPr lang="bg-BG"/>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DDF1F3E-D58C-431A-AEDA-8BCEFA715883}" type="datetimeFigureOut">
              <a:rPr lang="bg-BG" smtClean="0"/>
              <a:t>3.3.2014 г.</a:t>
            </a:fld>
            <a:endParaRPr lang="bg-BG"/>
          </a:p>
        </p:txBody>
      </p:sp>
      <p:sp>
        <p:nvSpPr>
          <p:cNvPr id="8" name="Footer Placeholder 7"/>
          <p:cNvSpPr>
            <a:spLocks noGrp="1"/>
          </p:cNvSpPr>
          <p:nvPr>
            <p:ph type="ftr" sz="quarter" idx="11"/>
          </p:nvPr>
        </p:nvSpPr>
        <p:spPr/>
        <p:txBody>
          <a:bodyPr/>
          <a:lstStyle>
            <a:extLst/>
          </a:lstStyle>
          <a:p>
            <a:endParaRPr lang="bg-BG"/>
          </a:p>
        </p:txBody>
      </p:sp>
      <p:sp>
        <p:nvSpPr>
          <p:cNvPr id="9" name="Slide Number Placeholder 8"/>
          <p:cNvSpPr>
            <a:spLocks noGrp="1"/>
          </p:cNvSpPr>
          <p:nvPr>
            <p:ph type="sldNum" sz="quarter" idx="12"/>
          </p:nvPr>
        </p:nvSpPr>
        <p:spPr/>
        <p:txBody>
          <a:bodyPr/>
          <a:lstStyle>
            <a:extLst/>
          </a:lstStyle>
          <a:p>
            <a:fld id="{C8D2E98C-E47F-471C-8B4A-45661D6B3634}"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DDF1F3E-D58C-431A-AEDA-8BCEFA715883}" type="datetimeFigureOut">
              <a:rPr lang="bg-BG" smtClean="0"/>
              <a:t>3.3.2014 г.</a:t>
            </a:fld>
            <a:endParaRPr lang="bg-BG"/>
          </a:p>
        </p:txBody>
      </p:sp>
      <p:sp>
        <p:nvSpPr>
          <p:cNvPr id="4" name="Footer Placeholder 3"/>
          <p:cNvSpPr>
            <a:spLocks noGrp="1"/>
          </p:cNvSpPr>
          <p:nvPr>
            <p:ph type="ftr" sz="quarter" idx="11"/>
          </p:nvPr>
        </p:nvSpPr>
        <p:spPr/>
        <p:txBody>
          <a:bodyPr/>
          <a:lstStyle>
            <a:extLst/>
          </a:lstStyle>
          <a:p>
            <a:endParaRPr lang="bg-BG"/>
          </a:p>
        </p:txBody>
      </p:sp>
      <p:sp>
        <p:nvSpPr>
          <p:cNvPr id="5" name="Slide Number Placeholder 4"/>
          <p:cNvSpPr>
            <a:spLocks noGrp="1"/>
          </p:cNvSpPr>
          <p:nvPr>
            <p:ph type="sldNum" sz="quarter" idx="12"/>
          </p:nvPr>
        </p:nvSpPr>
        <p:spPr/>
        <p:txBody>
          <a:bodyPr/>
          <a:lstStyle>
            <a:extLst/>
          </a:lstStyle>
          <a:p>
            <a:fld id="{C8D2E98C-E47F-471C-8B4A-45661D6B3634}" type="slidenum">
              <a:rPr lang="bg-BG" smtClean="0"/>
              <a:t>‹#›</a:t>
            </a:fld>
            <a:endParaRPr lang="bg-BG"/>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DDF1F3E-D58C-431A-AEDA-8BCEFA715883}" type="datetimeFigureOut">
              <a:rPr lang="bg-BG" smtClean="0"/>
              <a:t>3.3.2014 г.</a:t>
            </a:fld>
            <a:endParaRPr lang="bg-BG"/>
          </a:p>
        </p:txBody>
      </p:sp>
      <p:sp>
        <p:nvSpPr>
          <p:cNvPr id="3" name="Footer Placeholder 2"/>
          <p:cNvSpPr>
            <a:spLocks noGrp="1"/>
          </p:cNvSpPr>
          <p:nvPr>
            <p:ph type="ftr" sz="quarter" idx="11"/>
          </p:nvPr>
        </p:nvSpPr>
        <p:spPr/>
        <p:txBody>
          <a:bodyPr/>
          <a:lstStyle>
            <a:extLst/>
          </a:lstStyle>
          <a:p>
            <a:endParaRPr lang="bg-BG"/>
          </a:p>
        </p:txBody>
      </p:sp>
      <p:sp>
        <p:nvSpPr>
          <p:cNvPr id="4" name="Slide Number Placeholder 3"/>
          <p:cNvSpPr>
            <a:spLocks noGrp="1"/>
          </p:cNvSpPr>
          <p:nvPr>
            <p:ph type="sldNum" sz="quarter" idx="12"/>
          </p:nvPr>
        </p:nvSpPr>
        <p:spPr/>
        <p:txBody>
          <a:bodyPr/>
          <a:lstStyle>
            <a:extLst/>
          </a:lstStyle>
          <a:p>
            <a:fld id="{C8D2E98C-E47F-471C-8B4A-45661D6B3634}"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DDF1F3E-D58C-431A-AEDA-8BCEFA715883}" type="datetimeFigureOut">
              <a:rPr lang="bg-BG" smtClean="0"/>
              <a:t>3.3.2014 г.</a:t>
            </a:fld>
            <a:endParaRPr lang="bg-BG"/>
          </a:p>
        </p:txBody>
      </p:sp>
      <p:sp>
        <p:nvSpPr>
          <p:cNvPr id="6" name="Footer Placeholder 5"/>
          <p:cNvSpPr>
            <a:spLocks noGrp="1"/>
          </p:cNvSpPr>
          <p:nvPr>
            <p:ph type="ftr" sz="quarter" idx="11"/>
          </p:nvPr>
        </p:nvSpPr>
        <p:spPr/>
        <p:txBody>
          <a:bodyPr/>
          <a:lstStyle>
            <a:extLst/>
          </a:lstStyle>
          <a:p>
            <a:endParaRPr lang="bg-BG"/>
          </a:p>
        </p:txBody>
      </p:sp>
      <p:sp>
        <p:nvSpPr>
          <p:cNvPr id="7" name="Slide Number Placeholder 6"/>
          <p:cNvSpPr>
            <a:spLocks noGrp="1"/>
          </p:cNvSpPr>
          <p:nvPr>
            <p:ph type="sldNum" sz="quarter" idx="12"/>
          </p:nvPr>
        </p:nvSpPr>
        <p:spPr/>
        <p:txBody>
          <a:bodyPr/>
          <a:lstStyle>
            <a:extLst/>
          </a:lstStyle>
          <a:p>
            <a:fld id="{C8D2E98C-E47F-471C-8B4A-45661D6B3634}" type="slidenum">
              <a:rPr lang="bg-BG" smtClean="0"/>
              <a:t>‹#›</a:t>
            </a:fld>
            <a:endParaRPr lang="bg-BG"/>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DDF1F3E-D58C-431A-AEDA-8BCEFA715883}" type="datetimeFigureOut">
              <a:rPr lang="bg-BG" smtClean="0"/>
              <a:t>3.3.2014 г.</a:t>
            </a:fld>
            <a:endParaRPr lang="bg-BG"/>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bg-BG"/>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8D2E98C-E47F-471C-8B4A-45661D6B3634}" type="slidenum">
              <a:rPr lang="bg-BG" smtClean="0"/>
              <a:t>‹#›</a:t>
            </a:fld>
            <a:endParaRPr lang="bg-BG"/>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DDF1F3E-D58C-431A-AEDA-8BCEFA715883}" type="datetimeFigureOut">
              <a:rPr lang="bg-BG" smtClean="0"/>
              <a:t>3.3.2014 г.</a:t>
            </a:fld>
            <a:endParaRPr lang="bg-BG"/>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bg-BG"/>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8D2E98C-E47F-471C-8B4A-45661D6B3634}"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436939"/>
            <a:ext cx="8916988" cy="2440334"/>
          </a:xfrm>
        </p:spPr>
        <p:txBody>
          <a:bodyPr wrap="square" numCol="1" anchor="b" anchorCtr="0" compatLnSpc="1">
            <a:prstTxWarp prst="textNoShape">
              <a:avLst/>
            </a:prstTxWarp>
            <a:normAutofit fontScale="90000"/>
          </a:bodyPr>
          <a:lstStyle/>
          <a:p>
            <a:pPr algn="ctr"/>
            <a:r>
              <a:rPr lang="en-US" altLang="en-US" sz="3600" b="1" cap="none" dirty="0" smtClean="0">
                <a:ln>
                  <a:noFill/>
                </a:ln>
                <a:solidFill>
                  <a:srgbClr val="C8F1FB"/>
                </a:solidFill>
              </a:rPr>
              <a:t/>
            </a:r>
            <a:br>
              <a:rPr lang="en-US" altLang="en-US" sz="3600" b="1" cap="none" dirty="0" smtClean="0">
                <a:ln>
                  <a:noFill/>
                </a:ln>
                <a:solidFill>
                  <a:srgbClr val="C8F1FB"/>
                </a:solidFill>
              </a:rPr>
            </a:br>
            <a:r>
              <a:rPr lang="bg-BG" altLang="en-US" sz="3600" b="1" cap="none" dirty="0" smtClean="0">
                <a:ln>
                  <a:noFill/>
                </a:ln>
                <a:solidFill>
                  <a:srgbClr val="C8F1FB"/>
                </a:solidFill>
              </a:rPr>
              <a:t>ПРОЕКТ </a:t>
            </a:r>
            <a:r>
              <a:rPr lang="en-US" altLang="en-US" sz="3600" b="1" cap="none" dirty="0" smtClean="0">
                <a:ln>
                  <a:noFill/>
                </a:ln>
                <a:solidFill>
                  <a:srgbClr val="C8F1FB"/>
                </a:solidFill>
              </a:rPr>
              <a:t>BG051PO001-4.3.05-0021</a:t>
            </a:r>
            <a:r>
              <a:rPr lang="bg-BG" altLang="en-US" sz="3600" b="1" cap="none" dirty="0" smtClean="0">
                <a:ln>
                  <a:noFill/>
                </a:ln>
                <a:solidFill>
                  <a:srgbClr val="C8F1FB"/>
                </a:solidFill>
              </a:rPr>
              <a:t> </a:t>
            </a:r>
            <a:br>
              <a:rPr lang="bg-BG" altLang="en-US" sz="3600" b="1" cap="none" dirty="0" smtClean="0">
                <a:ln>
                  <a:noFill/>
                </a:ln>
                <a:solidFill>
                  <a:srgbClr val="C8F1FB"/>
                </a:solidFill>
              </a:rPr>
            </a:br>
            <a:r>
              <a:rPr lang="bg-BG" altLang="en-US" sz="1400" b="1" cap="none" dirty="0" smtClean="0">
                <a:ln>
                  <a:noFill/>
                </a:ln>
                <a:solidFill>
                  <a:srgbClr val="C8F1FB"/>
                </a:solidFill>
              </a:rPr>
              <a:t/>
            </a:r>
            <a:br>
              <a:rPr lang="bg-BG" altLang="en-US" sz="1400" b="1" cap="none" dirty="0" smtClean="0">
                <a:ln>
                  <a:noFill/>
                </a:ln>
                <a:solidFill>
                  <a:srgbClr val="C8F1FB"/>
                </a:solidFill>
              </a:rPr>
            </a:br>
            <a:r>
              <a:rPr lang="ru-RU" altLang="en-US" sz="3600" b="1" cap="none" dirty="0" smtClean="0">
                <a:ln>
                  <a:noFill/>
                </a:ln>
                <a:solidFill>
                  <a:srgbClr val="C8F1FB"/>
                </a:solidFill>
              </a:rPr>
              <a:t>ДЪЛГОСРОЧНО ПАРТНЬОРСТВО С РАБОТОДАТЕЛИТЕ В СФЕРАТА НА ИКОНОМИКАТА И ТУРИЗМА</a:t>
            </a:r>
            <a:br>
              <a:rPr lang="ru-RU" altLang="en-US" sz="3600" b="1" cap="none" dirty="0" smtClean="0">
                <a:ln>
                  <a:noFill/>
                </a:ln>
                <a:solidFill>
                  <a:srgbClr val="C8F1FB"/>
                </a:solidFill>
              </a:rPr>
            </a:br>
            <a:r>
              <a:rPr lang="ru-RU" altLang="en-US" sz="3600" b="1" cap="none" dirty="0" smtClean="0">
                <a:ln>
                  <a:noFill/>
                </a:ln>
                <a:solidFill>
                  <a:srgbClr val="C8F1FB"/>
                </a:solidFill>
                <a:latin typeface="Arial" charset="0"/>
                <a:cs typeface="Arial" charset="0"/>
              </a:rPr>
              <a:t>БЕНЕФИЦИЕНТ:</a:t>
            </a:r>
            <a:br>
              <a:rPr lang="ru-RU" altLang="en-US" sz="3600" b="1" cap="none" dirty="0" smtClean="0">
                <a:ln>
                  <a:noFill/>
                </a:ln>
                <a:solidFill>
                  <a:srgbClr val="C8F1FB"/>
                </a:solidFill>
                <a:latin typeface="Arial" charset="0"/>
                <a:cs typeface="Arial" charset="0"/>
              </a:rPr>
            </a:br>
            <a:r>
              <a:rPr lang="ru-RU" altLang="en-US" sz="3600" b="1" cap="none" dirty="0" smtClean="0">
                <a:ln>
                  <a:noFill/>
                </a:ln>
                <a:solidFill>
                  <a:srgbClr val="C8F1FB"/>
                </a:solidFill>
                <a:latin typeface="Arial" charset="0"/>
                <a:cs typeface="Arial" charset="0"/>
              </a:rPr>
              <a:t>ПГТ «ПЕНЧО СЕМОВ» - ГАБРОВО</a:t>
            </a:r>
            <a:endParaRPr lang="en-US" altLang="en-US" sz="3600" b="1" cap="none" dirty="0" smtClean="0">
              <a:ln>
                <a:noFill/>
              </a:ln>
              <a:solidFill>
                <a:srgbClr val="C8F1FB"/>
              </a:solidFill>
              <a:latin typeface="Arial" charset="0"/>
              <a:cs typeface="Arial" charset="0"/>
            </a:endParaRPr>
          </a:p>
        </p:txBody>
      </p:sp>
      <p:sp>
        <p:nvSpPr>
          <p:cNvPr id="6147" name="Rectangle 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endParaRPr lang="bg-BG" altLang="en-US"/>
          </a:p>
        </p:txBody>
      </p:sp>
      <p:pic>
        <p:nvPicPr>
          <p:cNvPr id="6148" name="Picture 8" descr="ESF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352" y="192087"/>
            <a:ext cx="137318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EU_logo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2087"/>
            <a:ext cx="15906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1"/>
          <p:cNvSpPr txBox="1">
            <a:spLocks noChangeArrowheads="1"/>
          </p:cNvSpPr>
          <p:nvPr/>
        </p:nvSpPr>
        <p:spPr bwMode="auto">
          <a:xfrm>
            <a:off x="1758406" y="144462"/>
            <a:ext cx="5473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r>
              <a:rPr lang="bg-BG" altLang="en-US" sz="1200" b="1" dirty="0"/>
              <a:t>ОПЕРАТИВНА ПРОГРАМА</a:t>
            </a:r>
          </a:p>
          <a:p>
            <a:pPr algn="ctr" eaLnBrk="1" hangingPunct="1"/>
            <a:r>
              <a:rPr lang="bg-BG" altLang="en-US" sz="1200" b="1" dirty="0"/>
              <a:t>„РАЗВИТИЕ НА ЧОВЕШКИТЕ РЕСУРСИ” 2007-2013</a:t>
            </a:r>
          </a:p>
          <a:p>
            <a:pPr algn="ctr" eaLnBrk="1" hangingPunct="1"/>
            <a:r>
              <a:rPr lang="bg-BG" altLang="en-US" sz="1200" b="1" dirty="0"/>
              <a:t>МИНИСТЕРСТВО НА ОБРАЗОВАНИЕТО, МЛАДЕЖТА И НАУКАТА</a:t>
            </a:r>
            <a:r>
              <a:rPr lang="bg-BG" altLang="en-US" sz="1400" b="1" dirty="0"/>
              <a:t> </a:t>
            </a:r>
            <a:r>
              <a:rPr lang="bg-BG" altLang="en-US" sz="1200" b="1" dirty="0">
                <a:latin typeface="Arial" charset="0"/>
              </a:rPr>
              <a:t>Схема  BG051PO001-4.3.05</a:t>
            </a:r>
            <a:r>
              <a:rPr lang="bg-BG" altLang="en-US" dirty="0"/>
              <a:t> </a:t>
            </a:r>
            <a:endParaRPr lang="bg-BG" altLang="en-US" sz="1400" b="1" dirty="0"/>
          </a:p>
          <a:p>
            <a:pPr algn="ctr" eaLnBrk="1" hangingPunct="1"/>
            <a:r>
              <a:rPr lang="bg-BG" altLang="en-US" sz="1400" b="1" dirty="0"/>
              <a:t> </a:t>
            </a:r>
            <a:endParaRPr lang="en-US" altLang="en-US" sz="1400" b="1" dirty="0"/>
          </a:p>
        </p:txBody>
      </p:sp>
      <p:sp>
        <p:nvSpPr>
          <p:cNvPr id="6151" name="TextBox 12"/>
          <p:cNvSpPr txBox="1">
            <a:spLocks noChangeArrowheads="1"/>
          </p:cNvSpPr>
          <p:nvPr/>
        </p:nvSpPr>
        <p:spPr bwMode="auto">
          <a:xfrm>
            <a:off x="1692275" y="985838"/>
            <a:ext cx="5975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bg-BG" altLang="en-US" sz="1100" b="1"/>
              <a:t>„Развитие на професионалното образование и обучение в сътрудничество с работодателите</a:t>
            </a:r>
            <a:r>
              <a:rPr lang="bg-BG" altLang="en-US" sz="1100"/>
              <a:t>”</a:t>
            </a:r>
          </a:p>
        </p:txBody>
      </p:sp>
    </p:spTree>
    <p:extLst>
      <p:ext uri="{BB962C8B-B14F-4D97-AF65-F5344CB8AC3E}">
        <p14:creationId xmlns:p14="http://schemas.microsoft.com/office/powerpoint/2010/main" val="509515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panose="020B0604020202020204" pitchFamily="34" charset="0"/>
                <a:cs typeface="Arial" panose="020B0604020202020204" pitchFamily="34" charset="0"/>
              </a:rPr>
              <a:t>ТЕМАТИЧНО НАПРАВЛЕНИЕ “Т</a:t>
            </a:r>
            <a:r>
              <a:rPr lang="bg-BG" sz="2000" dirty="0" smtClean="0">
                <a:latin typeface="Arial" panose="020B0604020202020204" pitchFamily="34" charset="0"/>
                <a:cs typeface="Arial" panose="020B0604020202020204" pitchFamily="34" charset="0"/>
              </a:rPr>
              <a:t>УРИСТИЧЕСКИ ДИСЦИПЛИНИ</a:t>
            </a:r>
            <a:r>
              <a:rPr lang="en-US" sz="2000" dirty="0" smtClean="0">
                <a:latin typeface="Arial" panose="020B0604020202020204" pitchFamily="34" charset="0"/>
                <a:cs typeface="Arial" panose="020B0604020202020204" pitchFamily="34" charset="0"/>
              </a:rPr>
              <a:t>”</a:t>
            </a:r>
            <a:endParaRPr lang="bg-BG" sz="20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229644"/>
            <a:ext cx="4038600" cy="3028950"/>
          </a:xfrm>
        </p:spPr>
      </p:pic>
      <p:pic>
        <p:nvPicPr>
          <p:cNvPr id="9" name="Content Placeholder 8"/>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229644"/>
            <a:ext cx="4038600" cy="3028950"/>
          </a:xfrm>
        </p:spPr>
      </p:pic>
    </p:spTree>
    <p:extLst>
      <p:ext uri="{BB962C8B-B14F-4D97-AF65-F5344CB8AC3E}">
        <p14:creationId xmlns:p14="http://schemas.microsoft.com/office/powerpoint/2010/main" val="1680007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panose="020B0604020202020204" pitchFamily="34" charset="0"/>
                <a:cs typeface="Arial" panose="020B0604020202020204" pitchFamily="34" charset="0"/>
              </a:rPr>
              <a:t>ТЕМАТИЧНО НАПРАВЛЕНИЕ “ТЕХНОЛОГИЧНИ ДИСЦИПЛИНИ”</a:t>
            </a:r>
            <a:endParaRPr lang="bg-BG" sz="2000"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29644"/>
            <a:ext cx="4038600" cy="3028950"/>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29644"/>
            <a:ext cx="4038600" cy="3028950"/>
          </a:xfrm>
        </p:spPr>
      </p:pic>
    </p:spTree>
    <p:extLst>
      <p:ext uri="{BB962C8B-B14F-4D97-AF65-F5344CB8AC3E}">
        <p14:creationId xmlns:p14="http://schemas.microsoft.com/office/powerpoint/2010/main" val="3083284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25000" lnSpcReduction="20000"/>
          </a:bodyPr>
          <a:lstStyle/>
          <a:p>
            <a:pPr marL="109728" indent="0">
              <a:buNone/>
            </a:pPr>
            <a:endParaRPr lang="bg-BG" dirty="0" smtClean="0"/>
          </a:p>
          <a:p>
            <a:endParaRPr lang="ru-RU" dirty="0" smtClean="0"/>
          </a:p>
          <a:p>
            <a:pPr marL="109728" indent="0">
              <a:buNone/>
            </a:pPr>
            <a:r>
              <a:rPr lang="ru-RU" sz="4400" b="1" dirty="0" smtClean="0"/>
              <a:t>Кухня Гурме</a:t>
            </a:r>
            <a:endParaRPr lang="ru-RU" sz="4400" b="1" dirty="0"/>
          </a:p>
          <a:p>
            <a:endParaRPr lang="ru-RU" dirty="0" smtClean="0"/>
          </a:p>
          <a:p>
            <a:endParaRPr lang="ru-RU" dirty="0"/>
          </a:p>
          <a:p>
            <a:endParaRPr lang="ru-RU" dirty="0" smtClean="0"/>
          </a:p>
          <a:p>
            <a:endParaRPr lang="ru-RU" dirty="0"/>
          </a:p>
          <a:p>
            <a:r>
              <a:rPr lang="ru-RU" sz="4400" dirty="0" smtClean="0"/>
              <a:t>В</a:t>
            </a:r>
            <a:r>
              <a:rPr lang="ru-RU" sz="4400" b="1" dirty="0" smtClean="0"/>
              <a:t> </a:t>
            </a:r>
            <a:r>
              <a:rPr lang="ru-RU" sz="4400" dirty="0"/>
              <a:t>учебната програма е включен учебен материал, с овладяването на който се цели учениците да усвоят основни професионални компетенции за правилно съчетаване на отделните групи продукти, прилагане на подходящи топлинни обработки и европейски техники при приготвянето на кулинарни изделия, съчетаване на видовете подправки, подбор на подходящи съдове за оформяне, начините за естетично оформяне на кулинарните изделия, цветовото съчетание на гарнитурите и сосовете, декоративно оформяне на украси.</a:t>
            </a:r>
            <a:endParaRPr lang="en-US" sz="4400" dirty="0"/>
          </a:p>
          <a:p>
            <a:r>
              <a:rPr lang="bg-BG" sz="4400" dirty="0"/>
              <a:t>	Учениците ще имат възможността да обогатят знанията си за приготвяне на здравословни, вкусни и естетично оформени ястия, характерни за кухня Гурме както и за най-новите тенденции в  кулинарията.</a:t>
            </a:r>
            <a:endParaRPr lang="en-US" sz="4400" dirty="0"/>
          </a:p>
          <a:p>
            <a:r>
              <a:rPr lang="bg-BG" sz="4400" dirty="0"/>
              <a:t>Съдържанието на учебната програма е разпределено в четири раздела. Към всеки раздел са посочени темите и броя на  часове.</a:t>
            </a:r>
            <a:endParaRPr lang="en-US" sz="4400" dirty="0"/>
          </a:p>
          <a:p>
            <a:pPr marL="109728" indent="0">
              <a:buNone/>
            </a:pPr>
            <a:endParaRPr lang="bg-BG" sz="4400" dirty="0"/>
          </a:p>
        </p:txBody>
      </p:sp>
      <p:sp>
        <p:nvSpPr>
          <p:cNvPr id="4" name="Content Placeholder 3"/>
          <p:cNvSpPr>
            <a:spLocks noGrp="1"/>
          </p:cNvSpPr>
          <p:nvPr>
            <p:ph sz="half" idx="2"/>
          </p:nvPr>
        </p:nvSpPr>
        <p:spPr/>
        <p:txBody>
          <a:bodyPr>
            <a:normAutofit fontScale="25000" lnSpcReduction="20000"/>
          </a:bodyPr>
          <a:lstStyle/>
          <a:p>
            <a:pPr marL="109728" indent="0">
              <a:buNone/>
            </a:pPr>
            <a:endParaRPr lang="ru-RU" sz="4000" dirty="0" smtClean="0"/>
          </a:p>
          <a:p>
            <a:pPr marL="109728" indent="0">
              <a:buNone/>
            </a:pPr>
            <a:endParaRPr lang="ru-RU" sz="4000" dirty="0" smtClean="0"/>
          </a:p>
          <a:p>
            <a:pPr marL="109728" indent="0">
              <a:buNone/>
            </a:pPr>
            <a:r>
              <a:rPr lang="ru-RU" sz="4400" b="1" dirty="0" smtClean="0"/>
              <a:t>Барманство</a:t>
            </a:r>
            <a:endParaRPr lang="ru-RU" sz="4400" b="1" dirty="0"/>
          </a:p>
          <a:p>
            <a:endParaRPr lang="ru-RU" sz="4400" b="1" dirty="0" smtClean="0"/>
          </a:p>
          <a:p>
            <a:endParaRPr lang="ru-RU" sz="4400" b="1" dirty="0"/>
          </a:p>
          <a:p>
            <a:endParaRPr lang="bg-BG" sz="4400" b="1" dirty="0" smtClean="0"/>
          </a:p>
          <a:p>
            <a:r>
              <a:rPr lang="bg-BG" sz="4400" b="1" dirty="0" smtClean="0"/>
              <a:t>Барманство</a:t>
            </a:r>
            <a:r>
              <a:rPr lang="bg-BG" sz="4400" dirty="0" smtClean="0"/>
              <a:t> </a:t>
            </a:r>
            <a:r>
              <a:rPr lang="bg-BG" sz="4400" dirty="0"/>
              <a:t>се изучава като раздел от предмета Сервиране и барманство -  теория и практика в 11 и 12 клас за специалностите „Производство и обслужване в заведенията за хранене и развлечения”  и „</a:t>
            </a:r>
            <a:r>
              <a:rPr lang="bg-BG" sz="4400" dirty="0" smtClean="0"/>
              <a:t>Кетъринг</a:t>
            </a:r>
          </a:p>
          <a:p>
            <a:r>
              <a:rPr lang="bg-BG" sz="4400" dirty="0" smtClean="0"/>
              <a:t> Придобитите </a:t>
            </a:r>
            <a:r>
              <a:rPr lang="bg-BG" sz="4400" dirty="0"/>
              <a:t>начални умения и навици се усъвършенстват и обогатяват чрез насочване вниманието на учениците към организацията на обслужването в бара. </a:t>
            </a:r>
            <a:endParaRPr lang="bg-BG" sz="4400" dirty="0" smtClean="0"/>
          </a:p>
          <a:p>
            <a:r>
              <a:rPr lang="bg-BG" sz="4400" dirty="0" smtClean="0"/>
              <a:t>Обучението </a:t>
            </a:r>
            <a:r>
              <a:rPr lang="bg-BG" sz="4400" dirty="0"/>
              <a:t>в парк „Барманство” има за цел да запознае учениците с всеки един детайл в ролята на бармана – познаване на баровото оборудване, умения за комуникация с клиентите, класификация на миксираните напитки, речник на термините, теоретични знания за алкохолните напитки и правилната му употреба, всичко това поднесено посредством практически занимания, чрез които материалът да бъде по-лесно усвоен. </a:t>
            </a:r>
            <a:endParaRPr lang="en-US" sz="4400" dirty="0"/>
          </a:p>
          <a:p>
            <a:r>
              <a:rPr lang="bg-BG" sz="4400" dirty="0"/>
              <a:t>Барманът трябва да притежава високи теоретични знания и практически умения, за да приготви коктейл с отлични, добре балансирани вкусови качества, с хармония в цвета и аранжировката. Не само вкусът на коктейла, но и външният вид, както и атрактивния начин на приготвяне са особено приятни за окото и привличат клиенти. </a:t>
            </a:r>
            <a:r>
              <a:rPr lang="ru-RU" sz="4400" dirty="0"/>
              <a:t/>
            </a:r>
            <a:br>
              <a:rPr lang="ru-RU" sz="4400" dirty="0"/>
            </a:br>
            <a:r>
              <a:rPr lang="ru-RU" sz="4400" dirty="0"/>
              <a:t/>
            </a:r>
            <a:br>
              <a:rPr lang="ru-RU" sz="4400" dirty="0"/>
            </a:br>
            <a:endParaRPr lang="bg-BG" sz="4400" dirty="0" smtClean="0"/>
          </a:p>
        </p:txBody>
      </p:sp>
      <p:sp>
        <p:nvSpPr>
          <p:cNvPr id="2" name="Title 1"/>
          <p:cNvSpPr>
            <a:spLocks noGrp="1"/>
          </p:cNvSpPr>
          <p:nvPr>
            <p:ph type="title"/>
          </p:nvPr>
        </p:nvSpPr>
        <p:spPr>
          <a:xfrm>
            <a:off x="323528" y="404664"/>
            <a:ext cx="8534400" cy="758952"/>
          </a:xfrm>
        </p:spPr>
        <p:txBody>
          <a:bodyPr>
            <a:noAutofit/>
          </a:bodyPr>
          <a:lstStyle/>
          <a:p>
            <a:r>
              <a:rPr lang="bg-BG" sz="2400" b="1" dirty="0">
                <a:latin typeface="Arial" panose="020B0604020202020204" pitchFamily="34" charset="0"/>
                <a:cs typeface="Arial" panose="020B0604020202020204" pitchFamily="34" charset="0"/>
              </a:rPr>
              <a:t>Тематично направление: „</a:t>
            </a:r>
            <a:r>
              <a:rPr lang="bg-BG" sz="2400" b="1" dirty="0" smtClean="0">
                <a:latin typeface="Arial" panose="020B0604020202020204" pitchFamily="34" charset="0"/>
                <a:cs typeface="Arial" panose="020B0604020202020204" pitchFamily="34" charset="0"/>
              </a:rPr>
              <a:t>Технологични дисциплини“</a:t>
            </a:r>
            <a:r>
              <a:rPr lang="bg-BG" sz="2400" dirty="0">
                <a:latin typeface="Arial" panose="020B0604020202020204" pitchFamily="34" charset="0"/>
                <a:cs typeface="Arial" panose="020B0604020202020204" pitchFamily="34" charset="0"/>
              </a:rPr>
              <a:t/>
            </a:r>
            <a:br>
              <a:rPr lang="bg-BG" sz="2400" dirty="0">
                <a:latin typeface="Arial" panose="020B0604020202020204" pitchFamily="34" charset="0"/>
                <a:cs typeface="Arial" panose="020B0604020202020204" pitchFamily="34" charset="0"/>
              </a:rPr>
            </a:br>
            <a:endParaRPr lang="bg-B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694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25000" lnSpcReduction="20000"/>
          </a:bodyPr>
          <a:lstStyle/>
          <a:p>
            <a:pPr marL="109728" indent="0">
              <a:buNone/>
            </a:pPr>
            <a:endParaRPr lang="bg-BG" dirty="0" smtClean="0"/>
          </a:p>
          <a:p>
            <a:pPr marL="109728" indent="0">
              <a:buNone/>
            </a:pPr>
            <a:endParaRPr lang="bg-BG" dirty="0"/>
          </a:p>
          <a:p>
            <a:pPr marL="109728" indent="0">
              <a:buNone/>
            </a:pPr>
            <a:r>
              <a:rPr lang="bg-BG" sz="4400" b="1" dirty="0" smtClean="0"/>
              <a:t>Организация на кетърингово събитие</a:t>
            </a:r>
          </a:p>
          <a:p>
            <a:pPr marL="109728" indent="0">
              <a:buNone/>
            </a:pPr>
            <a:endParaRPr lang="bg-BG" dirty="0"/>
          </a:p>
          <a:p>
            <a:pPr marL="109728" indent="0">
              <a:buNone/>
            </a:pPr>
            <a:endParaRPr lang="bg-BG" dirty="0" smtClean="0"/>
          </a:p>
          <a:p>
            <a:pPr marL="109728" indent="0">
              <a:buNone/>
            </a:pPr>
            <a:endParaRPr lang="bg-BG" dirty="0"/>
          </a:p>
          <a:p>
            <a:pPr marL="109728" indent="0">
              <a:buNone/>
            </a:pPr>
            <a:endParaRPr lang="bg-BG" dirty="0" smtClean="0"/>
          </a:p>
          <a:p>
            <a:pPr marL="109728" indent="0">
              <a:buNone/>
            </a:pPr>
            <a:endParaRPr lang="bg-BG" dirty="0" smtClean="0"/>
          </a:p>
          <a:p>
            <a:r>
              <a:rPr lang="bg-BG" sz="4400" dirty="0"/>
              <a:t>В учебната програма е включен учебен материал, с овладяването на който се цели учениците да усвоят знания и практически умения при обслужването на различни кетърингови събития – организация, предварителна подготовка, етапите на обслужване, хигиенно-санитарните изисквания, организация и контрол на дейностите, умения по изготвяне на оферти и меню за различните видове кетърингови събития.</a:t>
            </a:r>
            <a:endParaRPr lang="en-US" sz="4400" dirty="0"/>
          </a:p>
          <a:p>
            <a:r>
              <a:rPr lang="ru-RU" sz="4400" dirty="0"/>
              <a:t> </a:t>
            </a:r>
            <a:endParaRPr lang="en-US" sz="4400" dirty="0"/>
          </a:p>
          <a:p>
            <a:r>
              <a:rPr lang="bg-BG" sz="4400" dirty="0"/>
              <a:t>Съдържанието на учебната програма е разпределено в два раздела. Към всеки раздел са посочени  теми с определен брой часове.</a:t>
            </a:r>
            <a:endParaRPr lang="en-US" sz="4400" dirty="0"/>
          </a:p>
          <a:p>
            <a:pPr marL="109728" indent="0">
              <a:buNone/>
            </a:pPr>
            <a:r>
              <a:rPr lang="ru-RU" sz="4400" dirty="0"/>
              <a:t> </a:t>
            </a:r>
            <a:endParaRPr lang="en-US" sz="4400" dirty="0"/>
          </a:p>
        </p:txBody>
      </p:sp>
      <p:sp>
        <p:nvSpPr>
          <p:cNvPr id="4" name="Content Placeholder 3"/>
          <p:cNvSpPr>
            <a:spLocks noGrp="1"/>
          </p:cNvSpPr>
          <p:nvPr>
            <p:ph sz="half" idx="2"/>
          </p:nvPr>
        </p:nvSpPr>
        <p:spPr/>
        <p:txBody>
          <a:bodyPr>
            <a:normAutofit fontScale="25000" lnSpcReduction="20000"/>
          </a:bodyPr>
          <a:lstStyle/>
          <a:p>
            <a:pPr marL="109728" indent="0">
              <a:buNone/>
            </a:pPr>
            <a:endParaRPr lang="ru-RU" sz="4000" dirty="0" smtClean="0"/>
          </a:p>
          <a:p>
            <a:pPr marL="109728" indent="0">
              <a:buNone/>
            </a:pPr>
            <a:r>
              <a:rPr lang="ru-RU" sz="4400" b="1" dirty="0" smtClean="0"/>
              <a:t>Карвинг</a:t>
            </a:r>
          </a:p>
          <a:p>
            <a:endParaRPr lang="ru-RU" sz="4400" dirty="0"/>
          </a:p>
          <a:p>
            <a:endParaRPr lang="ru-RU" sz="4400" dirty="0" smtClean="0"/>
          </a:p>
          <a:p>
            <a:endParaRPr lang="ru-RU" sz="4400" dirty="0"/>
          </a:p>
          <a:p>
            <a:endParaRPr lang="ru-RU" sz="4400" dirty="0" smtClean="0"/>
          </a:p>
          <a:p>
            <a:r>
              <a:rPr lang="ru-RU" sz="4400" dirty="0" smtClean="0"/>
              <a:t>В</a:t>
            </a:r>
            <a:r>
              <a:rPr lang="ru-RU" sz="4400" b="1" dirty="0" smtClean="0"/>
              <a:t> </a:t>
            </a:r>
            <a:r>
              <a:rPr lang="ru-RU" sz="4400" dirty="0"/>
              <a:t>учебната програма е включен учебен материал, чрез овладяването на </a:t>
            </a:r>
            <a:r>
              <a:rPr lang="ru-RU" sz="4400" dirty="0" smtClean="0"/>
              <a:t>който </a:t>
            </a:r>
            <a:r>
              <a:rPr lang="ru-RU" sz="4400" dirty="0"/>
              <a:t>се цели учениците да се запознаят с изкуството на красивата храна. Да усвоят основни професионални компетенции за  правилното подбиране на продуктите за карвинг според предназначението, според цвета и според сезона, предварителна подготовка и съхранение на продуктите за карвинг, запознаване с различни видове инструменти и техники на рязане, съчетаване на отделните групи продукти, гравиране на органични </a:t>
            </a:r>
            <a:r>
              <a:rPr lang="ru-RU" sz="4400" dirty="0" smtClean="0"/>
              <a:t>материали,</a:t>
            </a:r>
            <a:r>
              <a:rPr lang="ru-RU" sz="4400" dirty="0"/>
              <a:t> подреждане на композиции, аранжиране на букети  подбор на подходящи съдове за оформяне, декорация на чиния, начините за естетично оформяне на кулинарните изделия, цветовото съчетание на гарнитурите с ястията, декоративно оформяне на украси.</a:t>
            </a:r>
            <a:endParaRPr lang="en-US" sz="4400" dirty="0"/>
          </a:p>
          <a:p>
            <a:pPr marL="109728" indent="0">
              <a:buNone/>
            </a:pPr>
            <a:endParaRPr lang="en-US" sz="4400" dirty="0"/>
          </a:p>
        </p:txBody>
      </p:sp>
      <p:sp>
        <p:nvSpPr>
          <p:cNvPr id="2" name="Title 1"/>
          <p:cNvSpPr>
            <a:spLocks noGrp="1"/>
          </p:cNvSpPr>
          <p:nvPr>
            <p:ph type="title"/>
          </p:nvPr>
        </p:nvSpPr>
        <p:spPr>
          <a:xfrm>
            <a:off x="323528" y="404664"/>
            <a:ext cx="8534400" cy="758952"/>
          </a:xfrm>
        </p:spPr>
        <p:txBody>
          <a:bodyPr>
            <a:noAutofit/>
          </a:bodyPr>
          <a:lstStyle/>
          <a:p>
            <a:r>
              <a:rPr lang="bg-BG" sz="2400" b="1" dirty="0">
                <a:latin typeface="Arial" panose="020B0604020202020204" pitchFamily="34" charset="0"/>
                <a:cs typeface="Arial" panose="020B0604020202020204" pitchFamily="34" charset="0"/>
              </a:rPr>
              <a:t>Тематично направление: „</a:t>
            </a:r>
            <a:r>
              <a:rPr lang="bg-BG" sz="2400" b="1" dirty="0" smtClean="0">
                <a:latin typeface="Arial" panose="020B0604020202020204" pitchFamily="34" charset="0"/>
                <a:cs typeface="Arial" panose="020B0604020202020204" pitchFamily="34" charset="0"/>
              </a:rPr>
              <a:t>Технологични дисциплини“</a:t>
            </a:r>
            <a:r>
              <a:rPr lang="bg-BG" sz="2400" dirty="0">
                <a:latin typeface="Arial" panose="020B0604020202020204" pitchFamily="34" charset="0"/>
                <a:cs typeface="Arial" panose="020B0604020202020204" pitchFamily="34" charset="0"/>
              </a:rPr>
              <a:t/>
            </a:r>
            <a:br>
              <a:rPr lang="bg-BG" sz="2400" dirty="0">
                <a:latin typeface="Arial" panose="020B0604020202020204" pitchFamily="34" charset="0"/>
                <a:cs typeface="Arial" panose="020B0604020202020204" pitchFamily="34" charset="0"/>
              </a:rPr>
            </a:br>
            <a:endParaRPr lang="bg-B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25903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endParaRPr lang="ru-RU" sz="1200" dirty="0" smtClean="0"/>
          </a:p>
          <a:p>
            <a:pPr marL="109728" indent="0">
              <a:buNone/>
            </a:pPr>
            <a:r>
              <a:rPr lang="ru-RU" sz="1200" b="1" dirty="0" smtClean="0"/>
              <a:t>Аранжиране и декориране на маса и кулинарни изделия</a:t>
            </a:r>
          </a:p>
          <a:p>
            <a:pPr marL="109728" indent="0">
              <a:buNone/>
            </a:pPr>
            <a:endParaRPr lang="ru-RU" sz="1200" b="1" dirty="0" smtClean="0"/>
          </a:p>
          <a:p>
            <a:r>
              <a:rPr lang="ru-RU" sz="1200" dirty="0" smtClean="0"/>
              <a:t>В</a:t>
            </a:r>
            <a:r>
              <a:rPr lang="ru-RU" sz="1200" b="1" dirty="0" smtClean="0"/>
              <a:t> </a:t>
            </a:r>
            <a:r>
              <a:rPr lang="ru-RU" sz="1200" dirty="0"/>
              <a:t>учебната програма е включен учебен материал, с овладяването на който се цели учениците да усвоят основни професионални компетенции за  правилното съчетаване на отделните групи продукти, прилагането на подходящи топлинни обработки и европейски техники при приготвянето на кулинарни изделия, подбор на подходящи съдове за оформяне, начините за естетично оформяне на кулинарните изделия, цветовото съчетание на съставките на ястията, декоративно оформяне на украси, обзавеждането в заведенията за хранене и развлечения, формите и правилата на обслужване според европейските стандарти, аранжиране на маса по определени поводи</a:t>
            </a:r>
            <a:r>
              <a:rPr lang="ru-RU" sz="1200" dirty="0" smtClean="0"/>
              <a:t>.</a:t>
            </a:r>
            <a:r>
              <a:rPr lang="bg-BG" sz="1200" dirty="0"/>
              <a:t>	</a:t>
            </a:r>
            <a:endParaRPr lang="en-US" sz="1200" dirty="0"/>
          </a:p>
          <a:p>
            <a:pPr marL="109728" indent="0">
              <a:buNone/>
            </a:pP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229644"/>
            <a:ext cx="4038600" cy="3028950"/>
          </a:xfrm>
        </p:spPr>
      </p:pic>
      <p:sp>
        <p:nvSpPr>
          <p:cNvPr id="2" name="Title 1"/>
          <p:cNvSpPr>
            <a:spLocks noGrp="1"/>
          </p:cNvSpPr>
          <p:nvPr>
            <p:ph type="title"/>
          </p:nvPr>
        </p:nvSpPr>
        <p:spPr>
          <a:xfrm>
            <a:off x="323528" y="404664"/>
            <a:ext cx="8534400" cy="758952"/>
          </a:xfrm>
        </p:spPr>
        <p:txBody>
          <a:bodyPr>
            <a:noAutofit/>
          </a:bodyPr>
          <a:lstStyle/>
          <a:p>
            <a:r>
              <a:rPr lang="bg-BG" sz="2400" b="1" dirty="0">
                <a:latin typeface="Arial" panose="020B0604020202020204" pitchFamily="34" charset="0"/>
                <a:cs typeface="Arial" panose="020B0604020202020204" pitchFamily="34" charset="0"/>
              </a:rPr>
              <a:t>Тематично направление: „</a:t>
            </a:r>
            <a:r>
              <a:rPr lang="bg-BG" sz="2400" b="1" dirty="0" smtClean="0">
                <a:latin typeface="Arial" panose="020B0604020202020204" pitchFamily="34" charset="0"/>
                <a:cs typeface="Arial" panose="020B0604020202020204" pitchFamily="34" charset="0"/>
              </a:rPr>
              <a:t>Технологични дисциплини“</a:t>
            </a:r>
            <a:r>
              <a:rPr lang="bg-BG" sz="2400" dirty="0">
                <a:latin typeface="Arial" panose="020B0604020202020204" pitchFamily="34" charset="0"/>
                <a:cs typeface="Arial" panose="020B0604020202020204" pitchFamily="34" charset="0"/>
              </a:rPr>
              <a:t/>
            </a:r>
            <a:br>
              <a:rPr lang="bg-BG" sz="2400" dirty="0">
                <a:latin typeface="Arial" panose="020B0604020202020204" pitchFamily="34" charset="0"/>
                <a:cs typeface="Arial" panose="020B0604020202020204" pitchFamily="34" charset="0"/>
              </a:rPr>
            </a:br>
            <a:endParaRPr lang="bg-B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44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29644"/>
            <a:ext cx="4038600" cy="302895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29644"/>
            <a:ext cx="4038600" cy="3028950"/>
          </a:xfrm>
        </p:spPr>
      </p:pic>
      <p:sp>
        <p:nvSpPr>
          <p:cNvPr id="4" name="Title 3"/>
          <p:cNvSpPr>
            <a:spLocks noGrp="1"/>
          </p:cNvSpPr>
          <p:nvPr>
            <p:ph type="title"/>
          </p:nvPr>
        </p:nvSpPr>
        <p:spPr/>
        <p:txBody>
          <a:bodyPr>
            <a:noAutofit/>
          </a:bodyPr>
          <a:lstStyle/>
          <a:p>
            <a:r>
              <a:rPr lang="bg-BG" sz="2400" dirty="0" smtClean="0"/>
              <a:t>Налице са вече и първите резултати – специалната аранжировка на коледната маса.</a:t>
            </a:r>
            <a:br>
              <a:rPr lang="bg-BG" sz="2400" dirty="0" smtClean="0"/>
            </a:br>
            <a:r>
              <a:rPr lang="bg-BG" sz="2400" dirty="0" smtClean="0"/>
              <a:t>Барманите – в готовност за първите си клиенти</a:t>
            </a:r>
            <a:endParaRPr lang="en-US" sz="2400" dirty="0"/>
          </a:p>
        </p:txBody>
      </p:sp>
    </p:spTree>
    <p:extLst>
      <p:ext uri="{BB962C8B-B14F-4D97-AF65-F5344CB8AC3E}">
        <p14:creationId xmlns:p14="http://schemas.microsoft.com/office/powerpoint/2010/main" val="1204483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29644"/>
            <a:ext cx="4038600" cy="302895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29644"/>
            <a:ext cx="4038600" cy="3028950"/>
          </a:xfrm>
        </p:spPr>
      </p:pic>
      <p:sp>
        <p:nvSpPr>
          <p:cNvPr id="4" name="Title 3"/>
          <p:cNvSpPr>
            <a:spLocks noGrp="1"/>
          </p:cNvSpPr>
          <p:nvPr>
            <p:ph type="title"/>
          </p:nvPr>
        </p:nvSpPr>
        <p:spPr/>
        <p:txBody>
          <a:bodyPr>
            <a:normAutofit fontScale="90000"/>
          </a:bodyPr>
          <a:lstStyle/>
          <a:p>
            <a:r>
              <a:rPr lang="bg-BG" sz="3200" dirty="0" smtClean="0"/>
              <a:t>Аниматорите</a:t>
            </a:r>
            <a:br>
              <a:rPr lang="bg-BG" sz="3200" dirty="0" smtClean="0"/>
            </a:br>
            <a:r>
              <a:rPr lang="bg-BG" sz="3200" dirty="0" smtClean="0"/>
              <a:t>Предстои разработване на продукт „Свети Валентин“</a:t>
            </a:r>
            <a:endParaRPr lang="en-US" sz="3200" dirty="0"/>
          </a:p>
        </p:txBody>
      </p:sp>
    </p:spTree>
    <p:extLst>
      <p:ext uri="{BB962C8B-B14F-4D97-AF65-F5344CB8AC3E}">
        <p14:creationId xmlns:p14="http://schemas.microsoft.com/office/powerpoint/2010/main" val="2841372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229644"/>
            <a:ext cx="4038600" cy="3028950"/>
          </a:xfrm>
        </p:spPr>
      </p:pic>
      <p:sp>
        <p:nvSpPr>
          <p:cNvPr id="4" name="Title 3"/>
          <p:cNvSpPr>
            <a:spLocks noGrp="1"/>
          </p:cNvSpPr>
          <p:nvPr>
            <p:ph type="title"/>
          </p:nvPr>
        </p:nvSpPr>
        <p:spPr/>
        <p:txBody>
          <a:bodyPr>
            <a:normAutofit fontScale="90000"/>
          </a:bodyPr>
          <a:lstStyle/>
          <a:p>
            <a:r>
              <a:rPr lang="bg-BG" dirty="0" smtClean="0"/>
              <a:t>Отново шоуто на аниматорите, преди тях – </a:t>
            </a:r>
            <a:r>
              <a:rPr lang="en-US" dirty="0" smtClean="0"/>
              <a:t>beat box</a:t>
            </a:r>
            <a:endParaRPr lang="en-US" dirty="0"/>
          </a:p>
        </p:txBody>
      </p:sp>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229644"/>
            <a:ext cx="4038600" cy="3028950"/>
          </a:xfrm>
        </p:spPr>
      </p:pic>
    </p:spTree>
    <p:extLst>
      <p:ext uri="{BB962C8B-B14F-4D97-AF65-F5344CB8AC3E}">
        <p14:creationId xmlns:p14="http://schemas.microsoft.com/office/powerpoint/2010/main" val="2584445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29644"/>
            <a:ext cx="4038600" cy="302895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29644"/>
            <a:ext cx="4038600" cy="3028950"/>
          </a:xfrm>
        </p:spPr>
      </p:pic>
      <p:sp>
        <p:nvSpPr>
          <p:cNvPr id="4" name="Title 3"/>
          <p:cNvSpPr>
            <a:spLocks noGrp="1"/>
          </p:cNvSpPr>
          <p:nvPr>
            <p:ph type="title"/>
          </p:nvPr>
        </p:nvSpPr>
        <p:spPr/>
        <p:txBody>
          <a:bodyPr>
            <a:noAutofit/>
          </a:bodyPr>
          <a:lstStyle/>
          <a:p>
            <a:r>
              <a:rPr lang="bg-BG" sz="3200" dirty="0" smtClean="0"/>
              <a:t>„Малките“ аниматори от 9-ти клас са подкрепени от „старшите“ дванадесетокласници</a:t>
            </a:r>
            <a:endParaRPr lang="en-US" sz="3200" dirty="0"/>
          </a:p>
        </p:txBody>
      </p:sp>
    </p:spTree>
    <p:extLst>
      <p:ext uri="{BB962C8B-B14F-4D97-AF65-F5344CB8AC3E}">
        <p14:creationId xmlns:p14="http://schemas.microsoft.com/office/powerpoint/2010/main" val="41167200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29644"/>
            <a:ext cx="4038600" cy="3028950"/>
          </a:xfrm>
        </p:spPr>
      </p:pic>
      <p:sp>
        <p:nvSpPr>
          <p:cNvPr id="4" name="Title 3"/>
          <p:cNvSpPr>
            <a:spLocks noGrp="1"/>
          </p:cNvSpPr>
          <p:nvPr>
            <p:ph type="title"/>
          </p:nvPr>
        </p:nvSpPr>
        <p:spPr/>
        <p:txBody>
          <a:bodyPr>
            <a:noAutofit/>
          </a:bodyPr>
          <a:lstStyle/>
          <a:p>
            <a:r>
              <a:rPr lang="bg-BG" sz="3200" dirty="0" smtClean="0"/>
              <a:t>Новият танц, разработен в образователния парк „Аниматорски продукт“</a:t>
            </a:r>
            <a:endParaRPr lang="en-US" sz="32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29644"/>
            <a:ext cx="4038600" cy="3028950"/>
          </a:xfrm>
        </p:spPr>
      </p:pic>
    </p:spTree>
    <p:extLst>
      <p:ext uri="{BB962C8B-B14F-4D97-AF65-F5344CB8AC3E}">
        <p14:creationId xmlns:p14="http://schemas.microsoft.com/office/powerpoint/2010/main" val="796980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3436939"/>
            <a:ext cx="8916988" cy="2440334"/>
          </a:xfrm>
        </p:spPr>
        <p:txBody>
          <a:bodyPr wrap="square" numCol="1" anchor="b" anchorCtr="0" compatLnSpc="1">
            <a:prstTxWarp prst="textNoShape">
              <a:avLst/>
            </a:prstTxWarp>
            <a:normAutofit/>
          </a:bodyPr>
          <a:lstStyle/>
          <a:p>
            <a:pPr algn="ctr"/>
            <a:r>
              <a:rPr lang="en-US" altLang="en-US" sz="3600" b="1" cap="none" dirty="0" smtClean="0">
                <a:ln>
                  <a:noFill/>
                </a:ln>
                <a:solidFill>
                  <a:srgbClr val="C8F1FB"/>
                </a:solidFill>
              </a:rPr>
              <a:t/>
            </a:r>
            <a:br>
              <a:rPr lang="en-US" altLang="en-US" sz="3600" b="1" cap="none" dirty="0" smtClean="0">
                <a:ln>
                  <a:noFill/>
                </a:ln>
                <a:solidFill>
                  <a:srgbClr val="C8F1FB"/>
                </a:solidFill>
              </a:rPr>
            </a:br>
            <a:endParaRPr lang="en-US" altLang="en-US" sz="3600" b="1" cap="none" dirty="0" smtClean="0">
              <a:ln>
                <a:noFill/>
              </a:ln>
              <a:solidFill>
                <a:srgbClr val="C8F1FB"/>
              </a:solidFill>
              <a:latin typeface="Arial" charset="0"/>
              <a:cs typeface="Arial" charset="0"/>
            </a:endParaRPr>
          </a:p>
        </p:txBody>
      </p:sp>
      <p:sp>
        <p:nvSpPr>
          <p:cNvPr id="6147" name="Rectangle 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endParaRPr lang="bg-BG" altLang="en-US"/>
          </a:p>
        </p:txBody>
      </p:sp>
      <p:pic>
        <p:nvPicPr>
          <p:cNvPr id="6148" name="Picture 8" descr="ESF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352" y="192087"/>
            <a:ext cx="137318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EU_logo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2087"/>
            <a:ext cx="15906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1"/>
          <p:cNvSpPr txBox="1">
            <a:spLocks noChangeArrowheads="1"/>
          </p:cNvSpPr>
          <p:nvPr/>
        </p:nvSpPr>
        <p:spPr bwMode="auto">
          <a:xfrm>
            <a:off x="1758406" y="144462"/>
            <a:ext cx="5473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r>
              <a:rPr lang="bg-BG" altLang="en-US" sz="1200" b="1"/>
              <a:t>ОПЕРАТИВНА ПРОГРАМА</a:t>
            </a:r>
          </a:p>
          <a:p>
            <a:pPr algn="ctr" eaLnBrk="1" hangingPunct="1"/>
            <a:r>
              <a:rPr lang="bg-BG" altLang="en-US" sz="1200" b="1"/>
              <a:t>„РАЗВИТИЕ НА ЧОВЕШКИТЕ РЕСУРСИ” 2007-2013</a:t>
            </a:r>
          </a:p>
          <a:p>
            <a:pPr algn="ctr" eaLnBrk="1" hangingPunct="1"/>
            <a:r>
              <a:rPr lang="bg-BG" altLang="en-US" sz="1200" b="1"/>
              <a:t>МИНИСТЕРСТВО НА ОБРАЗОВАНИЕТО, МЛАДЕЖТА И НАУКАТА</a:t>
            </a:r>
            <a:r>
              <a:rPr lang="bg-BG" altLang="en-US" sz="1400" b="1"/>
              <a:t> </a:t>
            </a:r>
            <a:r>
              <a:rPr lang="bg-BG" altLang="en-US" sz="1200" b="1">
                <a:latin typeface="Arial" charset="0"/>
              </a:rPr>
              <a:t>Схема  BG051PO001-4.3.05</a:t>
            </a:r>
            <a:r>
              <a:rPr lang="bg-BG" altLang="en-US"/>
              <a:t> </a:t>
            </a:r>
            <a:endParaRPr lang="bg-BG" altLang="en-US" sz="1400" b="1"/>
          </a:p>
          <a:p>
            <a:pPr algn="ctr" eaLnBrk="1" hangingPunct="1"/>
            <a:r>
              <a:rPr lang="bg-BG" altLang="en-US" sz="1400" b="1"/>
              <a:t> </a:t>
            </a:r>
            <a:endParaRPr lang="en-US" altLang="en-US" sz="1400" b="1"/>
          </a:p>
        </p:txBody>
      </p:sp>
      <p:sp>
        <p:nvSpPr>
          <p:cNvPr id="6151" name="TextBox 12"/>
          <p:cNvSpPr txBox="1">
            <a:spLocks noChangeArrowheads="1"/>
          </p:cNvSpPr>
          <p:nvPr/>
        </p:nvSpPr>
        <p:spPr bwMode="auto">
          <a:xfrm>
            <a:off x="1692275" y="985838"/>
            <a:ext cx="5975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bg-BG" altLang="en-US" sz="1100" b="1"/>
              <a:t>„Развитие на професионалното образование и обучение в сътрудничество с работодателите</a:t>
            </a:r>
            <a:r>
              <a:rPr lang="bg-BG" altLang="en-US" sz="1100"/>
              <a:t>”</a:t>
            </a:r>
          </a:p>
        </p:txBody>
      </p:sp>
      <p:sp>
        <p:nvSpPr>
          <p:cNvPr id="8" name="Title 1"/>
          <p:cNvSpPr txBox="1">
            <a:spLocks/>
          </p:cNvSpPr>
          <p:nvPr/>
        </p:nvSpPr>
        <p:spPr>
          <a:xfrm>
            <a:off x="101600" y="3429000"/>
            <a:ext cx="8916988" cy="2440334"/>
          </a:xfrm>
          <a:prstGeom prst="rect">
            <a:avLst/>
          </a:prstGeom>
        </p:spPr>
        <p:txBody>
          <a:bodyPr vert="horz" wrap="square" numCol="1" rtlCol="0" anchor="b" anchorCtr="0" compatLnSpc="1">
            <a:prstTxWarp prst="textNoShape">
              <a:avLst/>
            </a:prstTxWarp>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altLang="en-US" sz="3600" smtClean="0">
                <a:solidFill>
                  <a:srgbClr val="C8F1FB"/>
                </a:solidFill>
              </a:rPr>
              <a:t/>
            </a:r>
            <a:br>
              <a:rPr lang="en-US" altLang="en-US" sz="3600" smtClean="0">
                <a:solidFill>
                  <a:srgbClr val="C8F1FB"/>
                </a:solidFill>
              </a:rPr>
            </a:br>
            <a:endParaRPr lang="en-US" altLang="en-US" sz="3600" dirty="0" smtClean="0">
              <a:solidFill>
                <a:srgbClr val="C8F1FB"/>
              </a:solidFill>
              <a:latin typeface="Arial" charset="0"/>
              <a:cs typeface="Arial" charset="0"/>
            </a:endParaRPr>
          </a:p>
        </p:txBody>
      </p:sp>
      <p:sp>
        <p:nvSpPr>
          <p:cNvPr id="3" name="Rectangle 2"/>
          <p:cNvSpPr/>
          <p:nvPr/>
        </p:nvSpPr>
        <p:spPr>
          <a:xfrm>
            <a:off x="896937" y="2413338"/>
            <a:ext cx="7707511" cy="1815882"/>
          </a:xfrm>
          <a:prstGeom prst="rect">
            <a:avLst/>
          </a:prstGeom>
        </p:spPr>
        <p:txBody>
          <a:bodyPr wrap="square">
            <a:spAutoFit/>
          </a:bodyPr>
          <a:lstStyle/>
          <a:p>
            <a:r>
              <a:rPr lang="en-US" sz="2800" dirty="0"/>
              <a:t>ДЕЙНОСТ </a:t>
            </a:r>
            <a:r>
              <a:rPr lang="bg-BG" sz="2800" dirty="0"/>
              <a:t>4</a:t>
            </a:r>
            <a:r>
              <a:rPr lang="en-US" sz="2800" dirty="0" smtClean="0"/>
              <a:t> </a:t>
            </a:r>
            <a:endParaRPr lang="bg-BG" sz="2800" dirty="0" smtClean="0"/>
          </a:p>
          <a:p>
            <a:r>
              <a:rPr lang="en-US" sz="2800" dirty="0" smtClean="0"/>
              <a:t>ПРЕДСТАВЯНЕ НА</a:t>
            </a:r>
            <a:r>
              <a:rPr lang="bg-BG" sz="2800" dirty="0" smtClean="0"/>
              <a:t> ПРОГРАМИ ЗА РАБОТА НА ОБРАЗОВАТЕЛНИТЕ ПАРКОВЕ</a:t>
            </a:r>
            <a:endParaRPr lang="bg-BG" sz="2800" dirty="0"/>
          </a:p>
          <a:p>
            <a:endParaRPr lang="en-US" sz="2800" dirty="0"/>
          </a:p>
        </p:txBody>
      </p:sp>
    </p:spTree>
    <p:extLst>
      <p:ext uri="{BB962C8B-B14F-4D97-AF65-F5344CB8AC3E}">
        <p14:creationId xmlns:p14="http://schemas.microsoft.com/office/powerpoint/2010/main" val="3620374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29644"/>
            <a:ext cx="4038600" cy="3028950"/>
          </a:xfrm>
        </p:spPr>
      </p:pic>
      <p:sp>
        <p:nvSpPr>
          <p:cNvPr id="4" name="Title 3"/>
          <p:cNvSpPr>
            <a:spLocks noGrp="1"/>
          </p:cNvSpPr>
          <p:nvPr>
            <p:ph type="title"/>
          </p:nvPr>
        </p:nvSpPr>
        <p:spPr/>
        <p:txBody>
          <a:bodyPr>
            <a:noAutofit/>
          </a:bodyPr>
          <a:lstStyle/>
          <a:p>
            <a:r>
              <a:rPr lang="bg-BG" sz="3200" dirty="0" smtClean="0"/>
              <a:t>Най-добрите и опитните – „високата летва“ за новото попълнение аниматори</a:t>
            </a:r>
            <a:endParaRPr lang="en-US" sz="3200" dirty="0"/>
          </a:p>
        </p:txBody>
      </p:sp>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29644"/>
            <a:ext cx="4038600" cy="3028950"/>
          </a:xfrm>
        </p:spPr>
      </p:pic>
    </p:spTree>
    <p:extLst>
      <p:ext uri="{BB962C8B-B14F-4D97-AF65-F5344CB8AC3E}">
        <p14:creationId xmlns:p14="http://schemas.microsoft.com/office/powerpoint/2010/main" val="2152713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55773334"/>
              </p:ext>
            </p:extLst>
          </p:nvPr>
        </p:nvGraphicFramePr>
        <p:xfrm>
          <a:off x="1475656" y="1628800"/>
          <a:ext cx="6696744" cy="4494759"/>
        </p:xfrm>
        <a:graphic>
          <a:graphicData uri="http://schemas.openxmlformats.org/drawingml/2006/table">
            <a:tbl>
              <a:tblPr>
                <a:tableStyleId>{5C22544A-7EE6-4342-B048-85BDC9FD1C3A}</a:tableStyleId>
              </a:tblPr>
              <a:tblGrid>
                <a:gridCol w="2354974"/>
                <a:gridCol w="1419564"/>
                <a:gridCol w="2922206"/>
              </a:tblGrid>
              <a:tr h="191266">
                <a:tc gridSpan="3">
                  <a:txBody>
                    <a:bodyPr/>
                    <a:lstStyle/>
                    <a:p>
                      <a:pPr algn="ctr" fontAlgn="b"/>
                      <a:r>
                        <a:rPr lang="bg-BG" sz="1100" u="none" strike="noStrike" dirty="0">
                          <a:effectLst/>
                        </a:rPr>
                        <a:t>ИНДИКАТОРИ ЗА ИЗПЪЛНЕНИЕ</a:t>
                      </a:r>
                      <a:endParaRPr lang="bg-BG" sz="1100" b="1" i="0" u="none" strike="noStrike" dirty="0">
                        <a:solidFill>
                          <a:srgbClr val="000000"/>
                        </a:solidFill>
                        <a:effectLst/>
                        <a:latin typeface="Times New Roman"/>
                      </a:endParaRPr>
                    </a:p>
                  </a:txBody>
                  <a:tcPr marL="0" marR="0" marT="0" marB="0" anchor="b"/>
                </a:tc>
                <a:tc hMerge="1">
                  <a:txBody>
                    <a:bodyPr/>
                    <a:lstStyle/>
                    <a:p>
                      <a:endParaRPr lang="en-US"/>
                    </a:p>
                  </a:txBody>
                  <a:tcPr/>
                </a:tc>
                <a:tc hMerge="1">
                  <a:txBody>
                    <a:bodyPr/>
                    <a:lstStyle/>
                    <a:p>
                      <a:endParaRPr lang="en-US"/>
                    </a:p>
                  </a:txBody>
                  <a:tcPr/>
                </a:tc>
              </a:tr>
              <a:tr h="191266">
                <a:tc gridSpan="3">
                  <a:txBody>
                    <a:bodyPr/>
                    <a:lstStyle/>
                    <a:p>
                      <a:pPr algn="ctr" fontAlgn="b"/>
                      <a:r>
                        <a:rPr lang="bg-BG" sz="1100" u="none" strike="noStrike" dirty="0">
                          <a:effectLst/>
                        </a:rPr>
                        <a:t>ОБЩИ ИНДИКАТОРИ</a:t>
                      </a:r>
                      <a:endParaRPr lang="bg-BG" sz="1100" b="1" i="0" u="none" strike="noStrike" dirty="0">
                        <a:solidFill>
                          <a:srgbClr val="000000"/>
                        </a:solidFill>
                        <a:effectLst/>
                        <a:latin typeface="Times New Roman"/>
                      </a:endParaRPr>
                    </a:p>
                  </a:txBody>
                  <a:tcPr marL="0" marR="0" marT="0" marB="0" anchor="b"/>
                </a:tc>
                <a:tc hMerge="1">
                  <a:txBody>
                    <a:bodyPr/>
                    <a:lstStyle/>
                    <a:p>
                      <a:endParaRPr lang="en-US"/>
                    </a:p>
                  </a:txBody>
                  <a:tcPr/>
                </a:tc>
                <a:tc hMerge="1">
                  <a:txBody>
                    <a:bodyPr/>
                    <a:lstStyle/>
                    <a:p>
                      <a:endParaRPr lang="en-US"/>
                    </a:p>
                  </a:txBody>
                  <a:tcPr/>
                </a:tc>
              </a:tr>
              <a:tr h="200830">
                <a:tc>
                  <a:txBody>
                    <a:bodyPr/>
                    <a:lstStyle/>
                    <a:p>
                      <a:pPr algn="ctr" fontAlgn="b"/>
                      <a:r>
                        <a:rPr lang="bg-BG" sz="1200" u="none" strike="noStrike">
                          <a:effectLst/>
                        </a:rPr>
                        <a:t>Индикатор</a:t>
                      </a:r>
                      <a:endParaRPr lang="bg-BG" sz="1200" b="1" i="0" u="none" strike="noStrike">
                        <a:solidFill>
                          <a:srgbClr val="000000"/>
                        </a:solidFill>
                        <a:effectLst/>
                        <a:latin typeface="Times New Roman"/>
                      </a:endParaRPr>
                    </a:p>
                  </a:txBody>
                  <a:tcPr marL="0" marR="0" marT="0" marB="0" anchor="b"/>
                </a:tc>
                <a:tc>
                  <a:txBody>
                    <a:bodyPr/>
                    <a:lstStyle/>
                    <a:p>
                      <a:pPr algn="ctr" fontAlgn="b"/>
                      <a:r>
                        <a:rPr lang="bg-BG" sz="1200" u="none" strike="noStrike">
                          <a:effectLst/>
                        </a:rPr>
                        <a:t>Измерване /брой/</a:t>
                      </a:r>
                      <a:endParaRPr lang="bg-BG" sz="1200" b="1" i="0" u="none" strike="noStrike">
                        <a:solidFill>
                          <a:srgbClr val="000000"/>
                        </a:solidFill>
                        <a:effectLst/>
                        <a:latin typeface="Times New Roman"/>
                      </a:endParaRPr>
                    </a:p>
                  </a:txBody>
                  <a:tcPr marL="0" marR="0" marT="0" marB="0" anchor="b"/>
                </a:tc>
                <a:tc>
                  <a:txBody>
                    <a:bodyPr/>
                    <a:lstStyle/>
                    <a:p>
                      <a:pPr algn="ctr" fontAlgn="b"/>
                      <a:r>
                        <a:rPr lang="bg-BG" sz="1200" u="none" strike="noStrike">
                          <a:effectLst/>
                        </a:rPr>
                        <a:t>Честота на измерване</a:t>
                      </a:r>
                      <a:endParaRPr lang="bg-BG" sz="1200" b="1" i="0" u="none" strike="noStrike">
                        <a:solidFill>
                          <a:srgbClr val="000000"/>
                        </a:solidFill>
                        <a:effectLst/>
                        <a:latin typeface="Times New Roman"/>
                      </a:endParaRPr>
                    </a:p>
                  </a:txBody>
                  <a:tcPr marL="0" marR="0" marT="0" marB="0" anchor="b"/>
                </a:tc>
              </a:tr>
              <a:tr h="592926">
                <a:tc>
                  <a:txBody>
                    <a:bodyPr/>
                    <a:lstStyle/>
                    <a:p>
                      <a:pPr algn="l" fontAlgn="b"/>
                      <a:r>
                        <a:rPr lang="ru-RU" sz="1200" u="none" strike="noStrike">
                          <a:effectLst/>
                        </a:rPr>
                        <a:t>Разработени програми за работа в образователни паркове</a:t>
                      </a:r>
                      <a:endParaRPr lang="ru-RU" sz="1200" b="0" i="0" u="none" strike="noStrike">
                        <a:solidFill>
                          <a:srgbClr val="000000"/>
                        </a:solidFill>
                        <a:effectLst/>
                        <a:latin typeface="Times New Roman"/>
                      </a:endParaRPr>
                    </a:p>
                  </a:txBody>
                  <a:tcPr marL="0" marR="0" marT="0" marB="0" anchor="b"/>
                </a:tc>
                <a:tc>
                  <a:txBody>
                    <a:bodyPr/>
                    <a:lstStyle/>
                    <a:p>
                      <a:pPr algn="r" fontAlgn="b"/>
                      <a:r>
                        <a:rPr lang="bg-BG" sz="1200" b="1" i="0" u="none" strike="noStrike" dirty="0" smtClean="0">
                          <a:solidFill>
                            <a:srgbClr val="000000"/>
                          </a:solidFill>
                          <a:effectLst/>
                          <a:latin typeface="Times New Roman"/>
                        </a:rPr>
                        <a:t>13</a:t>
                      </a:r>
                      <a:endParaRPr lang="en-US" sz="1200" b="1" i="0" u="none" strike="noStrike" dirty="0">
                        <a:solidFill>
                          <a:srgbClr val="000000"/>
                        </a:solidFill>
                        <a:effectLst/>
                        <a:latin typeface="Times New Roman"/>
                      </a:endParaRPr>
                    </a:p>
                  </a:txBody>
                  <a:tcPr marL="0" marR="0" marT="0" marB="0" anchor="b"/>
                </a:tc>
                <a:tc>
                  <a:txBody>
                    <a:bodyPr/>
                    <a:lstStyle/>
                    <a:p>
                      <a:pPr algn="l" fontAlgn="b"/>
                      <a:r>
                        <a:rPr lang="ru-RU" sz="1200" u="none" strike="noStrike">
                          <a:effectLst/>
                        </a:rPr>
                        <a:t>начало на периода - 2-ри месец </a:t>
                      </a:r>
                      <a:endParaRPr lang="ru-RU" sz="1200" b="0" i="0" u="none" strike="noStrike">
                        <a:solidFill>
                          <a:srgbClr val="000000"/>
                        </a:solidFill>
                        <a:effectLst/>
                        <a:latin typeface="Times New Roman"/>
                      </a:endParaRPr>
                    </a:p>
                  </a:txBody>
                  <a:tcPr marL="0" marR="0" marT="0" marB="0" anchor="b"/>
                </a:tc>
              </a:tr>
              <a:tr h="401659">
                <a:tc>
                  <a:txBody>
                    <a:bodyPr/>
                    <a:lstStyle/>
                    <a:p>
                      <a:pPr algn="l" fontAlgn="b"/>
                      <a:r>
                        <a:rPr lang="bg-BG" sz="1100" u="none" strike="noStrike" dirty="0">
                          <a:effectLst/>
                        </a:rPr>
                        <a:t>Изградени </a:t>
                      </a:r>
                      <a:r>
                        <a:rPr lang="bg-BG" sz="1100" u="none" strike="noStrike" dirty="0" smtClean="0">
                          <a:effectLst/>
                        </a:rPr>
                        <a:t> образователни </a:t>
                      </a:r>
                      <a:r>
                        <a:rPr lang="bg-BG" sz="1100" u="none" strike="noStrike" dirty="0">
                          <a:effectLst/>
                        </a:rPr>
                        <a:t>паркове</a:t>
                      </a:r>
                      <a:endParaRPr lang="bg-BG" sz="1100" b="0" i="0" u="none" strike="noStrike" dirty="0">
                        <a:solidFill>
                          <a:srgbClr val="000000"/>
                        </a:solidFill>
                        <a:effectLst/>
                        <a:latin typeface="Times New Roman"/>
                      </a:endParaRPr>
                    </a:p>
                  </a:txBody>
                  <a:tcPr marL="0" marR="0" marT="0" marB="0" anchor="b"/>
                </a:tc>
                <a:tc>
                  <a:txBody>
                    <a:bodyPr/>
                    <a:lstStyle/>
                    <a:p>
                      <a:pPr algn="r" fontAlgn="b"/>
                      <a:r>
                        <a:rPr lang="bg-BG" sz="1100" b="1" i="0" u="none" strike="noStrike" dirty="0" smtClean="0">
                          <a:solidFill>
                            <a:srgbClr val="000000"/>
                          </a:solidFill>
                          <a:effectLst/>
                          <a:latin typeface="Times New Roman"/>
                        </a:rPr>
                        <a:t>15</a:t>
                      </a:r>
                      <a:endParaRPr lang="en-US" sz="1100" b="1" i="0" u="none" strike="noStrike" dirty="0">
                        <a:solidFill>
                          <a:srgbClr val="000000"/>
                        </a:solidFill>
                        <a:effectLst/>
                        <a:latin typeface="Times New Roman"/>
                      </a:endParaRPr>
                    </a:p>
                  </a:txBody>
                  <a:tcPr marL="0" marR="0" marT="0" marB="0" anchor="b"/>
                </a:tc>
                <a:tc>
                  <a:txBody>
                    <a:bodyPr/>
                    <a:lstStyle/>
                    <a:p>
                      <a:pPr algn="l" fontAlgn="b"/>
                      <a:r>
                        <a:rPr lang="ru-RU" sz="1100" u="none" strike="noStrike" dirty="0">
                          <a:effectLst/>
                        </a:rPr>
                        <a:t>среда на периода - 6-ти месец; край на периода - 12-ти месец</a:t>
                      </a:r>
                      <a:endParaRPr lang="ru-RU" sz="1100" b="0" i="0" u="none" strike="noStrike" dirty="0">
                        <a:solidFill>
                          <a:srgbClr val="000000"/>
                        </a:solidFill>
                        <a:effectLst/>
                        <a:latin typeface="Times New Roman"/>
                      </a:endParaRPr>
                    </a:p>
                  </a:txBody>
                  <a:tcPr marL="0" marR="0" marT="0" marB="0" anchor="b"/>
                </a:tc>
              </a:tr>
              <a:tr h="449476">
                <a:tc>
                  <a:txBody>
                    <a:bodyPr/>
                    <a:lstStyle/>
                    <a:p>
                      <a:pPr algn="l" fontAlgn="b"/>
                      <a:r>
                        <a:rPr lang="ru-RU" sz="1100" u="none" strike="noStrike">
                          <a:effectLst/>
                        </a:rPr>
                        <a:t>Обучени ученици в образователните паркове</a:t>
                      </a:r>
                      <a:endParaRPr lang="ru-RU" sz="1100" b="0" i="0" u="none" strike="noStrike">
                        <a:solidFill>
                          <a:srgbClr val="000000"/>
                        </a:solidFill>
                        <a:effectLst/>
                        <a:latin typeface="Times New Roman"/>
                      </a:endParaRPr>
                    </a:p>
                  </a:txBody>
                  <a:tcPr marL="0" marR="0" marT="0" marB="0" anchor="b"/>
                </a:tc>
                <a:tc>
                  <a:txBody>
                    <a:bodyPr/>
                    <a:lstStyle/>
                    <a:p>
                      <a:pPr algn="r" fontAlgn="b"/>
                      <a:r>
                        <a:rPr lang="bg-BG" sz="1100" b="1" i="0" u="none" strike="noStrike" dirty="0" smtClean="0">
                          <a:solidFill>
                            <a:srgbClr val="000000"/>
                          </a:solidFill>
                          <a:effectLst/>
                          <a:latin typeface="Times New Roman"/>
                        </a:rPr>
                        <a:t>147</a:t>
                      </a:r>
                      <a:endParaRPr lang="en-US" sz="1100" b="1" i="0" u="none" strike="noStrike" dirty="0">
                        <a:solidFill>
                          <a:srgbClr val="000000"/>
                        </a:solidFill>
                        <a:effectLst/>
                        <a:latin typeface="Times New Roman"/>
                      </a:endParaRPr>
                    </a:p>
                  </a:txBody>
                  <a:tcPr marL="0" marR="0" marT="0" marB="0" anchor="b"/>
                </a:tc>
                <a:tc>
                  <a:txBody>
                    <a:bodyPr/>
                    <a:lstStyle/>
                    <a:p>
                      <a:pPr algn="l" fontAlgn="b"/>
                      <a:r>
                        <a:rPr lang="ru-RU" sz="1100" u="none" strike="noStrike" dirty="0">
                          <a:effectLst/>
                        </a:rPr>
                        <a:t>среда на периода - 6-ти месец; край на периода - 12-ти месец</a:t>
                      </a:r>
                      <a:endParaRPr lang="ru-RU" sz="1100" b="0" i="0" u="none" strike="noStrike" dirty="0">
                        <a:solidFill>
                          <a:srgbClr val="000000"/>
                        </a:solidFill>
                        <a:effectLst/>
                        <a:latin typeface="Times New Roman"/>
                      </a:endParaRPr>
                    </a:p>
                  </a:txBody>
                  <a:tcPr marL="0" marR="0" marT="0" marB="0" anchor="b"/>
                </a:tc>
              </a:tr>
              <a:tr h="535546">
                <a:tc>
                  <a:txBody>
                    <a:bodyPr/>
                    <a:lstStyle/>
                    <a:p>
                      <a:pPr algn="l" fontAlgn="b"/>
                      <a:r>
                        <a:rPr lang="ru-RU" sz="1100" u="none" strike="noStrike">
                          <a:effectLst/>
                        </a:rPr>
                        <a:t>Обучени учители за преподаване на иновативни практики</a:t>
                      </a:r>
                      <a:endParaRPr lang="ru-RU" sz="1100" b="0" i="0" u="none" strike="noStrike">
                        <a:solidFill>
                          <a:srgbClr val="000000"/>
                        </a:solidFill>
                        <a:effectLst/>
                        <a:latin typeface="Times New Roman"/>
                      </a:endParaRPr>
                    </a:p>
                  </a:txBody>
                  <a:tcPr marL="0" marR="0" marT="0" marB="0" anchor="b"/>
                </a:tc>
                <a:tc>
                  <a:txBody>
                    <a:bodyPr/>
                    <a:lstStyle/>
                    <a:p>
                      <a:pPr algn="r" fontAlgn="b"/>
                      <a:r>
                        <a:rPr lang="bg-BG" sz="1100" b="1" i="0" u="none" strike="noStrike" dirty="0" smtClean="0">
                          <a:solidFill>
                            <a:srgbClr val="000000"/>
                          </a:solidFill>
                          <a:effectLst/>
                          <a:latin typeface="Times New Roman"/>
                        </a:rPr>
                        <a:t>18</a:t>
                      </a:r>
                      <a:endParaRPr lang="en-US" sz="1100" b="1" i="0" u="none" strike="noStrike" dirty="0">
                        <a:solidFill>
                          <a:srgbClr val="000000"/>
                        </a:solidFill>
                        <a:effectLst/>
                        <a:latin typeface="Times New Roman"/>
                      </a:endParaRPr>
                    </a:p>
                  </a:txBody>
                  <a:tcPr marL="0" marR="0" marT="0" marB="0" anchor="b"/>
                </a:tc>
                <a:tc>
                  <a:txBody>
                    <a:bodyPr/>
                    <a:lstStyle/>
                    <a:p>
                      <a:pPr algn="l" fontAlgn="b"/>
                      <a:r>
                        <a:rPr lang="ru-RU" sz="1100" u="none" strike="noStrike" dirty="0">
                          <a:effectLst/>
                        </a:rPr>
                        <a:t>среда на периода - 6-ти месец; край на периода - 12-ти месец</a:t>
                      </a:r>
                      <a:endParaRPr lang="ru-RU" sz="1100" b="0" i="0" u="none" strike="noStrike" dirty="0">
                        <a:solidFill>
                          <a:srgbClr val="000000"/>
                        </a:solidFill>
                        <a:effectLst/>
                        <a:latin typeface="Times New Roman"/>
                      </a:endParaRPr>
                    </a:p>
                  </a:txBody>
                  <a:tcPr marL="0" marR="0" marT="0" marB="0" anchor="b"/>
                </a:tc>
              </a:tr>
              <a:tr h="191266">
                <a:tc gridSpan="3">
                  <a:txBody>
                    <a:bodyPr/>
                    <a:lstStyle/>
                    <a:p>
                      <a:pPr algn="ctr" fontAlgn="b"/>
                      <a:r>
                        <a:rPr lang="bg-BG" sz="1100" u="none" strike="noStrike">
                          <a:effectLst/>
                        </a:rPr>
                        <a:t>ИНДИКАТОРИ ЗА РЕЗУЛТАТ</a:t>
                      </a:r>
                      <a:endParaRPr lang="bg-BG" sz="1100" b="1" i="0" u="none" strike="noStrike">
                        <a:solidFill>
                          <a:srgbClr val="000000"/>
                        </a:solidFill>
                        <a:effectLst/>
                        <a:latin typeface="Times New Roman"/>
                      </a:endParaRPr>
                    </a:p>
                  </a:txBody>
                  <a:tcPr marL="0" marR="0" marT="0" marB="0" anchor="b"/>
                </a:tc>
                <a:tc hMerge="1">
                  <a:txBody>
                    <a:bodyPr/>
                    <a:lstStyle/>
                    <a:p>
                      <a:endParaRPr lang="en-US"/>
                    </a:p>
                  </a:txBody>
                  <a:tcPr/>
                </a:tc>
                <a:tc hMerge="1">
                  <a:txBody>
                    <a:bodyPr/>
                    <a:lstStyle/>
                    <a:p>
                      <a:endParaRPr lang="en-US"/>
                    </a:p>
                  </a:txBody>
                  <a:tcPr/>
                </a:tc>
              </a:tr>
              <a:tr h="191266">
                <a:tc gridSpan="3">
                  <a:txBody>
                    <a:bodyPr/>
                    <a:lstStyle/>
                    <a:p>
                      <a:pPr algn="ctr" fontAlgn="b"/>
                      <a:r>
                        <a:rPr lang="bg-BG" sz="1100" u="none" strike="noStrike">
                          <a:effectLst/>
                        </a:rPr>
                        <a:t>ОБЩИ ИНДИКАТОРИ</a:t>
                      </a:r>
                      <a:endParaRPr lang="bg-BG" sz="1100" b="1" i="0" u="none" strike="noStrike">
                        <a:solidFill>
                          <a:srgbClr val="000000"/>
                        </a:solidFill>
                        <a:effectLst/>
                        <a:latin typeface="Times New Roman"/>
                      </a:endParaRPr>
                    </a:p>
                  </a:txBody>
                  <a:tcPr marL="0" marR="0" marT="0" marB="0" anchor="b"/>
                </a:tc>
                <a:tc hMerge="1">
                  <a:txBody>
                    <a:bodyPr/>
                    <a:lstStyle/>
                    <a:p>
                      <a:endParaRPr lang="en-US"/>
                    </a:p>
                  </a:txBody>
                  <a:tcPr/>
                </a:tc>
                <a:tc hMerge="1">
                  <a:txBody>
                    <a:bodyPr/>
                    <a:lstStyle/>
                    <a:p>
                      <a:endParaRPr lang="en-US"/>
                    </a:p>
                  </a:txBody>
                  <a:tcPr/>
                </a:tc>
              </a:tr>
              <a:tr h="200830">
                <a:tc>
                  <a:txBody>
                    <a:bodyPr/>
                    <a:lstStyle/>
                    <a:p>
                      <a:pPr algn="ctr" fontAlgn="b"/>
                      <a:r>
                        <a:rPr lang="bg-BG" sz="1200" u="none" strike="noStrike">
                          <a:effectLst/>
                        </a:rPr>
                        <a:t>Индикатор</a:t>
                      </a:r>
                      <a:endParaRPr lang="bg-BG" sz="1200" b="1" i="0" u="none" strike="noStrike">
                        <a:solidFill>
                          <a:srgbClr val="000000"/>
                        </a:solidFill>
                        <a:effectLst/>
                        <a:latin typeface="Times New Roman"/>
                      </a:endParaRPr>
                    </a:p>
                  </a:txBody>
                  <a:tcPr marL="0" marR="0" marT="0" marB="0" anchor="b"/>
                </a:tc>
                <a:tc>
                  <a:txBody>
                    <a:bodyPr/>
                    <a:lstStyle/>
                    <a:p>
                      <a:pPr algn="ctr" fontAlgn="b"/>
                      <a:r>
                        <a:rPr lang="bg-BG" sz="1200" u="none" strike="noStrike">
                          <a:effectLst/>
                        </a:rPr>
                        <a:t>Измерване /брой/</a:t>
                      </a:r>
                      <a:endParaRPr lang="bg-BG" sz="1200" b="1" i="0" u="none" strike="noStrike">
                        <a:solidFill>
                          <a:srgbClr val="000000"/>
                        </a:solidFill>
                        <a:effectLst/>
                        <a:latin typeface="Times New Roman"/>
                      </a:endParaRPr>
                    </a:p>
                  </a:txBody>
                  <a:tcPr marL="0" marR="0" marT="0" marB="0" anchor="b"/>
                </a:tc>
                <a:tc>
                  <a:txBody>
                    <a:bodyPr/>
                    <a:lstStyle/>
                    <a:p>
                      <a:pPr algn="ctr" fontAlgn="b"/>
                      <a:r>
                        <a:rPr lang="bg-BG" sz="1200" u="none" strike="noStrike">
                          <a:effectLst/>
                        </a:rPr>
                        <a:t>Честота на измерване</a:t>
                      </a:r>
                      <a:endParaRPr lang="bg-BG" sz="1200" b="1" i="0" u="none" strike="noStrike">
                        <a:solidFill>
                          <a:srgbClr val="000000"/>
                        </a:solidFill>
                        <a:effectLst/>
                        <a:latin typeface="Times New Roman"/>
                      </a:endParaRPr>
                    </a:p>
                  </a:txBody>
                  <a:tcPr marL="0" marR="0" marT="0" marB="0" anchor="b"/>
                </a:tc>
              </a:tr>
              <a:tr h="411223">
                <a:tc>
                  <a:txBody>
                    <a:bodyPr/>
                    <a:lstStyle/>
                    <a:p>
                      <a:pPr algn="l" fontAlgn="b"/>
                      <a:r>
                        <a:rPr lang="ru-RU" sz="1100" u="none" strike="noStrike">
                          <a:effectLst/>
                        </a:rPr>
                        <a:t>Актуализирани учебни планове по професии</a:t>
                      </a:r>
                      <a:endParaRPr lang="ru-RU" sz="1100" b="0" i="0" u="none" strike="noStrike">
                        <a:solidFill>
                          <a:srgbClr val="000000"/>
                        </a:solidFill>
                        <a:effectLst/>
                        <a:latin typeface="Times New Roman"/>
                      </a:endParaRPr>
                    </a:p>
                  </a:txBody>
                  <a:tcPr marL="0" marR="0" marT="0" marB="0" anchor="b"/>
                </a:tc>
                <a:tc>
                  <a:txBody>
                    <a:bodyPr/>
                    <a:lstStyle/>
                    <a:p>
                      <a:pPr algn="r" fontAlgn="b"/>
                      <a:r>
                        <a:rPr lang="en-US" sz="1100" b="1" u="none" strike="noStrike" dirty="0">
                          <a:effectLst/>
                        </a:rPr>
                        <a:t>7</a:t>
                      </a:r>
                      <a:endParaRPr lang="en-US" sz="1100" b="1" i="0" u="none" strike="noStrike" dirty="0">
                        <a:solidFill>
                          <a:srgbClr val="000000"/>
                        </a:solidFill>
                        <a:effectLst/>
                        <a:latin typeface="Times New Roman"/>
                      </a:endParaRPr>
                    </a:p>
                  </a:txBody>
                  <a:tcPr marL="0" marR="0" marT="0" marB="0" anchor="b"/>
                </a:tc>
                <a:tc>
                  <a:txBody>
                    <a:bodyPr/>
                    <a:lstStyle/>
                    <a:p>
                      <a:pPr algn="l" fontAlgn="b"/>
                      <a:r>
                        <a:rPr lang="ru-RU" sz="1100" u="none" strike="noStrike">
                          <a:effectLst/>
                        </a:rPr>
                        <a:t>начало на периода - 2 -ри месец</a:t>
                      </a:r>
                      <a:endParaRPr lang="ru-RU" sz="1100" b="0" i="0" u="none" strike="noStrike">
                        <a:solidFill>
                          <a:srgbClr val="000000"/>
                        </a:solidFill>
                        <a:effectLst/>
                        <a:latin typeface="Times New Roman"/>
                      </a:endParaRPr>
                    </a:p>
                  </a:txBody>
                  <a:tcPr marL="0" marR="0" marT="0" marB="0" anchor="b"/>
                </a:tc>
              </a:tr>
              <a:tr h="363406">
                <a:tc>
                  <a:txBody>
                    <a:bodyPr/>
                    <a:lstStyle/>
                    <a:p>
                      <a:pPr algn="l" fontAlgn="b"/>
                      <a:r>
                        <a:rPr lang="ru-RU" sz="1100" u="none" strike="noStrike">
                          <a:effectLst/>
                        </a:rPr>
                        <a:t>Разработени учебни програми за ЗИП и СИП</a:t>
                      </a:r>
                      <a:endParaRPr lang="ru-RU" sz="1100" b="0" i="0" u="none" strike="noStrike">
                        <a:solidFill>
                          <a:srgbClr val="000000"/>
                        </a:solidFill>
                        <a:effectLst/>
                        <a:latin typeface="Times New Roman"/>
                      </a:endParaRPr>
                    </a:p>
                  </a:txBody>
                  <a:tcPr marL="0" marR="0" marT="0" marB="0" anchor="b"/>
                </a:tc>
                <a:tc>
                  <a:txBody>
                    <a:bodyPr/>
                    <a:lstStyle/>
                    <a:p>
                      <a:pPr algn="r" fontAlgn="b"/>
                      <a:r>
                        <a:rPr lang="en-US" sz="1100" b="1" u="none" strike="noStrike" dirty="0">
                          <a:effectLst/>
                        </a:rPr>
                        <a:t>7</a:t>
                      </a:r>
                      <a:endParaRPr lang="en-US" sz="1100" b="1" i="0" u="none" strike="noStrike" dirty="0">
                        <a:solidFill>
                          <a:srgbClr val="000000"/>
                        </a:solidFill>
                        <a:effectLst/>
                        <a:latin typeface="Times New Roman"/>
                      </a:endParaRPr>
                    </a:p>
                  </a:txBody>
                  <a:tcPr marL="0" marR="0" marT="0" marB="0" anchor="b"/>
                </a:tc>
                <a:tc>
                  <a:txBody>
                    <a:bodyPr/>
                    <a:lstStyle/>
                    <a:p>
                      <a:pPr algn="l" fontAlgn="b"/>
                      <a:r>
                        <a:rPr lang="ru-RU" sz="1100" u="none" strike="noStrike">
                          <a:effectLst/>
                        </a:rPr>
                        <a:t>начало на периода - 2-ри месец</a:t>
                      </a:r>
                      <a:endParaRPr lang="ru-RU" sz="1100" b="0" i="0" u="none" strike="noStrike">
                        <a:solidFill>
                          <a:srgbClr val="000000"/>
                        </a:solidFill>
                        <a:effectLst/>
                        <a:latin typeface="Times New Roman"/>
                      </a:endParaRPr>
                    </a:p>
                  </a:txBody>
                  <a:tcPr marL="0" marR="0" marT="0" marB="0" anchor="b"/>
                </a:tc>
              </a:tr>
              <a:tr h="573799">
                <a:tc>
                  <a:txBody>
                    <a:bodyPr/>
                    <a:lstStyle/>
                    <a:p>
                      <a:pPr algn="l" fontAlgn="b"/>
                      <a:r>
                        <a:rPr lang="ru-RU" sz="1100" u="none" strike="noStrike">
                          <a:effectLst/>
                        </a:rPr>
                        <a:t>Разработени изпитни материали за държавни квалификационни изпити</a:t>
                      </a:r>
                      <a:endParaRPr lang="ru-RU" sz="1100" b="0" i="0" u="none" strike="noStrike">
                        <a:solidFill>
                          <a:srgbClr val="000000"/>
                        </a:solidFill>
                        <a:effectLst/>
                        <a:latin typeface="Times New Roman"/>
                      </a:endParaRPr>
                    </a:p>
                  </a:txBody>
                  <a:tcPr marL="0" marR="0" marT="0" marB="0" anchor="b"/>
                </a:tc>
                <a:tc>
                  <a:txBody>
                    <a:bodyPr/>
                    <a:lstStyle/>
                    <a:p>
                      <a:pPr algn="r" fontAlgn="b"/>
                      <a:r>
                        <a:rPr lang="en-US" sz="1100" b="1" u="none" strike="noStrike" dirty="0">
                          <a:effectLst/>
                        </a:rPr>
                        <a:t>7</a:t>
                      </a:r>
                      <a:endParaRPr lang="en-US" sz="1100" b="1" i="0" u="none" strike="noStrike" dirty="0">
                        <a:solidFill>
                          <a:srgbClr val="000000"/>
                        </a:solidFill>
                        <a:effectLst/>
                        <a:latin typeface="Times New Roman"/>
                      </a:endParaRPr>
                    </a:p>
                  </a:txBody>
                  <a:tcPr marL="0" marR="0" marT="0" marB="0" anchor="b"/>
                </a:tc>
                <a:tc>
                  <a:txBody>
                    <a:bodyPr/>
                    <a:lstStyle/>
                    <a:p>
                      <a:pPr algn="l" fontAlgn="b"/>
                      <a:r>
                        <a:rPr lang="ru-RU" sz="1100" u="none" strike="noStrike" dirty="0">
                          <a:effectLst/>
                        </a:rPr>
                        <a:t>начало на периода - 2-ри месец</a:t>
                      </a:r>
                      <a:endParaRPr lang="ru-RU" sz="1100" b="0" i="0" u="none" strike="noStrike" dirty="0">
                        <a:solidFill>
                          <a:srgbClr val="000000"/>
                        </a:solidFill>
                        <a:effectLst/>
                        <a:latin typeface="Times New Roman"/>
                      </a:endParaRPr>
                    </a:p>
                  </a:txBody>
                  <a:tcPr marL="0" marR="0" marT="0" marB="0" anchor="b"/>
                </a:tc>
              </a:tr>
            </a:tbl>
          </a:graphicData>
        </a:graphic>
      </p:graphicFrame>
      <p:sp>
        <p:nvSpPr>
          <p:cNvPr id="2" name="Title 1"/>
          <p:cNvSpPr>
            <a:spLocks noGrp="1"/>
          </p:cNvSpPr>
          <p:nvPr>
            <p:ph type="title"/>
          </p:nvPr>
        </p:nvSpPr>
        <p:spPr/>
        <p:txBody>
          <a:bodyPr/>
          <a:lstStyle/>
          <a:p>
            <a:pPr algn="ctr"/>
            <a:r>
              <a:rPr lang="bg-BG" dirty="0" smtClean="0"/>
              <a:t>Постигнати индикатори</a:t>
            </a:r>
            <a:endParaRPr lang="en-US" dirty="0"/>
          </a:p>
        </p:txBody>
      </p:sp>
    </p:spTree>
    <p:extLst>
      <p:ext uri="{BB962C8B-B14F-4D97-AF65-F5344CB8AC3E}">
        <p14:creationId xmlns:p14="http://schemas.microsoft.com/office/powerpoint/2010/main" val="2808638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628800"/>
            <a:ext cx="8916988" cy="3168352"/>
          </a:xfrm>
        </p:spPr>
        <p:txBody>
          <a:bodyPr wrap="square" numCol="1" anchor="b" anchorCtr="0" compatLnSpc="1">
            <a:prstTxWarp prst="textNoShape">
              <a:avLst/>
            </a:prstTxWarp>
            <a:normAutofit fontScale="90000"/>
          </a:bodyPr>
          <a:lstStyle/>
          <a:p>
            <a:pPr algn="ctr"/>
            <a:r>
              <a:rPr lang="en-US" altLang="en-US" sz="3600" b="1" cap="none" dirty="0" smtClean="0">
                <a:ln>
                  <a:noFill/>
                </a:ln>
                <a:solidFill>
                  <a:srgbClr val="C8F1FB"/>
                </a:solidFill>
              </a:rPr>
              <a:t/>
            </a:r>
            <a:br>
              <a:rPr lang="en-US" altLang="en-US" sz="3600" b="1" cap="none" dirty="0" smtClean="0">
                <a:ln>
                  <a:noFill/>
                </a:ln>
                <a:solidFill>
                  <a:srgbClr val="C8F1FB"/>
                </a:solidFill>
              </a:rPr>
            </a:br>
            <a:r>
              <a:rPr lang="bg-BG" altLang="en-US" sz="3600" b="1" cap="none" dirty="0" smtClean="0">
                <a:ln>
                  <a:noFill/>
                </a:ln>
                <a:solidFill>
                  <a:srgbClr val="C8F1FB"/>
                </a:solidFill>
              </a:rPr>
              <a:t>ПРОЕКТ </a:t>
            </a:r>
            <a:r>
              <a:rPr lang="en-US" altLang="en-US" sz="3600" b="1" cap="none" dirty="0" smtClean="0">
                <a:ln>
                  <a:noFill/>
                </a:ln>
                <a:solidFill>
                  <a:srgbClr val="C8F1FB"/>
                </a:solidFill>
              </a:rPr>
              <a:t>BG051PO001-4-3-05-0021</a:t>
            </a:r>
            <a:r>
              <a:rPr lang="bg-BG" altLang="en-US" sz="3600" b="1" cap="none" dirty="0" smtClean="0">
                <a:ln>
                  <a:noFill/>
                </a:ln>
                <a:solidFill>
                  <a:srgbClr val="C8F1FB"/>
                </a:solidFill>
              </a:rPr>
              <a:t> </a:t>
            </a:r>
            <a:br>
              <a:rPr lang="bg-BG" altLang="en-US" sz="3600" b="1" cap="none" dirty="0" smtClean="0">
                <a:ln>
                  <a:noFill/>
                </a:ln>
                <a:solidFill>
                  <a:srgbClr val="C8F1FB"/>
                </a:solidFill>
              </a:rPr>
            </a:br>
            <a:r>
              <a:rPr lang="bg-BG" altLang="en-US" sz="1400" b="1" cap="none" dirty="0" smtClean="0">
                <a:ln>
                  <a:noFill/>
                </a:ln>
                <a:solidFill>
                  <a:srgbClr val="C8F1FB"/>
                </a:solidFill>
              </a:rPr>
              <a:t/>
            </a:r>
            <a:br>
              <a:rPr lang="bg-BG" altLang="en-US" sz="1400" b="1" cap="none" dirty="0" smtClean="0">
                <a:ln>
                  <a:noFill/>
                </a:ln>
                <a:solidFill>
                  <a:srgbClr val="C8F1FB"/>
                </a:solidFill>
              </a:rPr>
            </a:br>
            <a:r>
              <a:rPr lang="ru-RU" altLang="en-US" sz="2000" b="1" cap="none" dirty="0" smtClean="0">
                <a:ln>
                  <a:noFill/>
                </a:ln>
                <a:solidFill>
                  <a:srgbClr val="C8F1FB"/>
                </a:solidFill>
              </a:rPr>
              <a:t>ДЪЛГОСРОЧНО ПАРТНЬОРСТВО С РАБОТОДАТЕЛИТЕ В СФЕРАТА НА ИКОНОМИКАТА И ТУРИЗМА</a:t>
            </a:r>
            <a:br>
              <a:rPr lang="ru-RU" altLang="en-US" sz="2000" b="1" cap="none" dirty="0" smtClean="0">
                <a:ln>
                  <a:noFill/>
                </a:ln>
                <a:solidFill>
                  <a:srgbClr val="C8F1FB"/>
                </a:solidFill>
              </a:rPr>
            </a:br>
            <a:r>
              <a:rPr lang="ru-RU" altLang="en-US" sz="2000" b="1" cap="none" dirty="0" smtClean="0">
                <a:ln>
                  <a:noFill/>
                </a:ln>
                <a:solidFill>
                  <a:srgbClr val="C8F1FB"/>
                </a:solidFill>
                <a:latin typeface="Arial" charset="0"/>
                <a:cs typeface="Arial" charset="0"/>
              </a:rPr>
              <a:t>БЕНЕФИЦИЕНТ:</a:t>
            </a:r>
            <a:br>
              <a:rPr lang="ru-RU" altLang="en-US" sz="2000" b="1" cap="none" dirty="0" smtClean="0">
                <a:ln>
                  <a:noFill/>
                </a:ln>
                <a:solidFill>
                  <a:srgbClr val="C8F1FB"/>
                </a:solidFill>
                <a:latin typeface="Arial" charset="0"/>
                <a:cs typeface="Arial" charset="0"/>
              </a:rPr>
            </a:br>
            <a:r>
              <a:rPr lang="ru-RU" altLang="en-US" sz="2000" b="1" cap="none" dirty="0" smtClean="0">
                <a:ln>
                  <a:noFill/>
                </a:ln>
                <a:solidFill>
                  <a:srgbClr val="C8F1FB"/>
                </a:solidFill>
                <a:latin typeface="Arial" charset="0"/>
                <a:cs typeface="Arial" charset="0"/>
              </a:rPr>
              <a:t>ПГТ «ПЕНЧО СЕМОВ» - ГАБРОВО</a:t>
            </a:r>
            <a:br>
              <a:rPr lang="ru-RU" altLang="en-US" sz="2000" b="1" cap="none" dirty="0" smtClean="0">
                <a:ln>
                  <a:noFill/>
                </a:ln>
                <a:solidFill>
                  <a:srgbClr val="C8F1FB"/>
                </a:solidFill>
                <a:latin typeface="Arial" charset="0"/>
                <a:cs typeface="Arial" charset="0"/>
              </a:rPr>
            </a:br>
            <a:r>
              <a:rPr lang="ru-RU" altLang="en-US" sz="2000" dirty="0">
                <a:solidFill>
                  <a:srgbClr val="C8F1FB"/>
                </a:solidFill>
                <a:latin typeface="Arial" charset="0"/>
                <a:cs typeface="Arial" charset="0"/>
              </a:rPr>
              <a:t/>
            </a:r>
            <a:br>
              <a:rPr lang="ru-RU" altLang="en-US" sz="2000" dirty="0">
                <a:solidFill>
                  <a:srgbClr val="C8F1FB"/>
                </a:solidFill>
                <a:latin typeface="Arial" charset="0"/>
                <a:cs typeface="Arial" charset="0"/>
              </a:rPr>
            </a:br>
            <a:r>
              <a:rPr lang="ru-RU" altLang="en-US" sz="2000" dirty="0" smtClean="0">
                <a:solidFill>
                  <a:srgbClr val="C8F1FB"/>
                </a:solidFill>
                <a:latin typeface="Arial" charset="0"/>
                <a:cs typeface="Arial" charset="0"/>
              </a:rPr>
              <a:t>БЛАГОДАРИМ  ВИ ЗА ОТДЕЛЕНОТО ВРЕМЕ!</a:t>
            </a:r>
            <a:endParaRPr lang="en-US" altLang="en-US" sz="2000" b="1" cap="none" dirty="0" smtClean="0">
              <a:ln>
                <a:noFill/>
              </a:ln>
              <a:solidFill>
                <a:srgbClr val="C8F1FB"/>
              </a:solidFill>
              <a:latin typeface="Arial" charset="0"/>
              <a:cs typeface="Arial" charset="0"/>
            </a:endParaRPr>
          </a:p>
        </p:txBody>
      </p:sp>
      <p:sp>
        <p:nvSpPr>
          <p:cNvPr id="6147" name="Rectangle 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endParaRPr lang="bg-BG" altLang="en-US"/>
          </a:p>
        </p:txBody>
      </p:sp>
      <p:pic>
        <p:nvPicPr>
          <p:cNvPr id="6148" name="Picture 8" descr="ESF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352" y="192087"/>
            <a:ext cx="1373187"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EU_logo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 y="192087"/>
            <a:ext cx="1590675"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11"/>
          <p:cNvSpPr txBox="1">
            <a:spLocks noChangeArrowheads="1"/>
          </p:cNvSpPr>
          <p:nvPr/>
        </p:nvSpPr>
        <p:spPr bwMode="auto">
          <a:xfrm>
            <a:off x="1758406" y="144462"/>
            <a:ext cx="54737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algn="ctr" eaLnBrk="1" hangingPunct="1"/>
            <a:r>
              <a:rPr lang="bg-BG" altLang="en-US" sz="1200" b="1"/>
              <a:t>ОПЕРАТИВНА ПРОГРАМА</a:t>
            </a:r>
          </a:p>
          <a:p>
            <a:pPr algn="ctr" eaLnBrk="1" hangingPunct="1"/>
            <a:r>
              <a:rPr lang="bg-BG" altLang="en-US" sz="1200" b="1"/>
              <a:t>„РАЗВИТИЕ НА ЧОВЕШКИТЕ РЕСУРСИ” 2007-2013</a:t>
            </a:r>
          </a:p>
          <a:p>
            <a:pPr algn="ctr" eaLnBrk="1" hangingPunct="1"/>
            <a:r>
              <a:rPr lang="bg-BG" altLang="en-US" sz="1200" b="1"/>
              <a:t>МИНИСТЕРСТВО НА ОБРАЗОВАНИЕТО, МЛАДЕЖТА И НАУКАТА</a:t>
            </a:r>
            <a:r>
              <a:rPr lang="bg-BG" altLang="en-US" sz="1400" b="1"/>
              <a:t> </a:t>
            </a:r>
            <a:r>
              <a:rPr lang="bg-BG" altLang="en-US" sz="1200" b="1">
                <a:latin typeface="Arial" charset="0"/>
              </a:rPr>
              <a:t>Схема  BG051PO001-4.3.05</a:t>
            </a:r>
            <a:r>
              <a:rPr lang="bg-BG" altLang="en-US"/>
              <a:t> </a:t>
            </a:r>
            <a:endParaRPr lang="bg-BG" altLang="en-US" sz="1400" b="1"/>
          </a:p>
          <a:p>
            <a:pPr algn="ctr" eaLnBrk="1" hangingPunct="1"/>
            <a:r>
              <a:rPr lang="bg-BG" altLang="en-US" sz="1400" b="1"/>
              <a:t> </a:t>
            </a:r>
            <a:endParaRPr lang="en-US" altLang="en-US" sz="1400" b="1"/>
          </a:p>
        </p:txBody>
      </p:sp>
      <p:sp>
        <p:nvSpPr>
          <p:cNvPr id="6151" name="TextBox 12"/>
          <p:cNvSpPr txBox="1">
            <a:spLocks noChangeArrowheads="1"/>
          </p:cNvSpPr>
          <p:nvPr/>
        </p:nvSpPr>
        <p:spPr bwMode="auto">
          <a:xfrm>
            <a:off x="1692275" y="985838"/>
            <a:ext cx="5975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cs typeface="Arial" charset="0"/>
              </a:defRPr>
            </a:lvl1pPr>
            <a:lvl2pPr marL="742950" indent="-285750">
              <a:defRPr>
                <a:solidFill>
                  <a:schemeClr val="tx1"/>
                </a:solidFill>
                <a:latin typeface="Franklin Gothic Book" pitchFamily="34" charset="0"/>
                <a:cs typeface="Arial" charset="0"/>
              </a:defRPr>
            </a:lvl2pPr>
            <a:lvl3pPr marL="1143000" indent="-228600">
              <a:defRPr>
                <a:solidFill>
                  <a:schemeClr val="tx1"/>
                </a:solidFill>
                <a:latin typeface="Franklin Gothic Book" pitchFamily="34" charset="0"/>
                <a:cs typeface="Arial" charset="0"/>
              </a:defRPr>
            </a:lvl3pPr>
            <a:lvl4pPr marL="1600200" indent="-228600">
              <a:defRPr>
                <a:solidFill>
                  <a:schemeClr val="tx1"/>
                </a:solidFill>
                <a:latin typeface="Franklin Gothic Book" pitchFamily="34" charset="0"/>
                <a:cs typeface="Arial" charset="0"/>
              </a:defRPr>
            </a:lvl4pPr>
            <a:lvl5pPr marL="2057400" indent="-228600">
              <a:defRPr>
                <a:solidFill>
                  <a:schemeClr val="tx1"/>
                </a:solidFill>
                <a:latin typeface="Franklin Gothic Book" pitchFamily="34" charset="0"/>
                <a:cs typeface="Arial" charset="0"/>
              </a:defRPr>
            </a:lvl5pPr>
            <a:lvl6pPr marL="2514600" indent="-228600" eaLnBrk="0" fontAlgn="base" hangingPunct="0">
              <a:spcBef>
                <a:spcPct val="0"/>
              </a:spcBef>
              <a:spcAft>
                <a:spcPct val="0"/>
              </a:spcAft>
              <a:defRPr>
                <a:solidFill>
                  <a:schemeClr val="tx1"/>
                </a:solidFill>
                <a:latin typeface="Franklin Gothic Book" pitchFamily="34" charset="0"/>
                <a:cs typeface="Arial" charset="0"/>
              </a:defRPr>
            </a:lvl6pPr>
            <a:lvl7pPr marL="2971800" indent="-228600" eaLnBrk="0" fontAlgn="base" hangingPunct="0">
              <a:spcBef>
                <a:spcPct val="0"/>
              </a:spcBef>
              <a:spcAft>
                <a:spcPct val="0"/>
              </a:spcAft>
              <a:defRPr>
                <a:solidFill>
                  <a:schemeClr val="tx1"/>
                </a:solidFill>
                <a:latin typeface="Franklin Gothic Book" pitchFamily="34" charset="0"/>
                <a:cs typeface="Arial" charset="0"/>
              </a:defRPr>
            </a:lvl7pPr>
            <a:lvl8pPr marL="3429000" indent="-228600" eaLnBrk="0" fontAlgn="base" hangingPunct="0">
              <a:spcBef>
                <a:spcPct val="0"/>
              </a:spcBef>
              <a:spcAft>
                <a:spcPct val="0"/>
              </a:spcAft>
              <a:defRPr>
                <a:solidFill>
                  <a:schemeClr val="tx1"/>
                </a:solidFill>
                <a:latin typeface="Franklin Gothic Book" pitchFamily="34" charset="0"/>
                <a:cs typeface="Arial" charset="0"/>
              </a:defRPr>
            </a:lvl8pPr>
            <a:lvl9pPr marL="3886200" indent="-228600" eaLnBrk="0" fontAlgn="base" hangingPunct="0">
              <a:spcBef>
                <a:spcPct val="0"/>
              </a:spcBef>
              <a:spcAft>
                <a:spcPct val="0"/>
              </a:spcAft>
              <a:defRPr>
                <a:solidFill>
                  <a:schemeClr val="tx1"/>
                </a:solidFill>
                <a:latin typeface="Franklin Gothic Book" pitchFamily="34" charset="0"/>
                <a:cs typeface="Arial" charset="0"/>
              </a:defRPr>
            </a:lvl9pPr>
          </a:lstStyle>
          <a:p>
            <a:pPr eaLnBrk="1" hangingPunct="1"/>
            <a:r>
              <a:rPr lang="bg-BG" altLang="en-US" sz="1100" b="1"/>
              <a:t>„Развитие на професионалното образование и обучение в сътрудничество с работодателите</a:t>
            </a:r>
            <a:r>
              <a:rPr lang="bg-BG" altLang="en-US" sz="1100"/>
              <a:t>”</a:t>
            </a:r>
          </a:p>
        </p:txBody>
      </p:sp>
    </p:spTree>
    <p:extLst>
      <p:ext uri="{BB962C8B-B14F-4D97-AF65-F5344CB8AC3E}">
        <p14:creationId xmlns:p14="http://schemas.microsoft.com/office/powerpoint/2010/main" val="1443083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endParaRPr lang="en-US" sz="2800" dirty="0" smtClean="0">
              <a:latin typeface="Arial" panose="020B0604020202020204" pitchFamily="34" charset="0"/>
              <a:cs typeface="Arial" panose="020B0604020202020204" pitchFamily="34" charset="0"/>
            </a:endParaRPr>
          </a:p>
          <a:p>
            <a:r>
              <a:rPr lang="bg-BG" sz="2200" dirty="0"/>
              <a:t>с</a:t>
            </a:r>
            <a:r>
              <a:rPr lang="bg-BG" sz="2200" dirty="0" smtClean="0"/>
              <a:t>а </a:t>
            </a:r>
            <a:r>
              <a:rPr lang="bg-BG" sz="2200" dirty="0" smtClean="0"/>
              <a:t>разработени съвместно с работодателите – партньори и консултантите по проекта;</a:t>
            </a:r>
          </a:p>
          <a:p>
            <a:r>
              <a:rPr lang="bg-BG" sz="2200" dirty="0"/>
              <a:t>с</a:t>
            </a:r>
            <a:r>
              <a:rPr lang="bg-BG" sz="2200" dirty="0" smtClean="0"/>
              <a:t>а </a:t>
            </a:r>
            <a:r>
              <a:rPr lang="bg-BG" sz="2200" dirty="0" smtClean="0"/>
              <a:t>изградени на основата на практическите умения и знания на учениците;</a:t>
            </a:r>
          </a:p>
          <a:p>
            <a:r>
              <a:rPr lang="bg-BG" sz="2200" dirty="0"/>
              <a:t>и</a:t>
            </a:r>
            <a:r>
              <a:rPr lang="bg-BG" sz="2200" dirty="0" smtClean="0"/>
              <a:t>мат </a:t>
            </a:r>
            <a:r>
              <a:rPr lang="bg-BG" sz="2200" dirty="0" smtClean="0"/>
              <a:t>за цел да мотивират учениците за овладяване на нови знания и умения и усъвършенстване на придобити знания и умения;</a:t>
            </a:r>
          </a:p>
          <a:p>
            <a:r>
              <a:rPr lang="bg-BG" sz="2200" dirty="0" smtClean="0"/>
              <a:t>п</a:t>
            </a:r>
            <a:r>
              <a:rPr lang="bg-BG" sz="2200" dirty="0" smtClean="0"/>
              <a:t>редставят </a:t>
            </a:r>
            <a:r>
              <a:rPr lang="bg-BG" sz="2200" dirty="0" smtClean="0"/>
              <a:t>конкретни задачи на уечениците,съобразени с достигнатото ниво на подготовка;</a:t>
            </a:r>
          </a:p>
          <a:p>
            <a:r>
              <a:rPr lang="bg-BG" sz="2200" dirty="0" smtClean="0"/>
              <a:t>трябва </a:t>
            </a:r>
            <a:r>
              <a:rPr lang="bg-BG" sz="2200" dirty="0" smtClean="0"/>
              <a:t>да изградят траен интерес за повишаване на качеството на професионалните знания и умения на учениците.</a:t>
            </a:r>
          </a:p>
          <a:p>
            <a:endParaRPr lang="bg-BG" dirty="0" smtClean="0"/>
          </a:p>
          <a:p>
            <a:endParaRPr lang="bg-BG" dirty="0" smtClean="0"/>
          </a:p>
          <a:p>
            <a:endParaRPr lang="bg-BG" dirty="0"/>
          </a:p>
        </p:txBody>
      </p:sp>
      <p:sp>
        <p:nvSpPr>
          <p:cNvPr id="2" name="Title 1"/>
          <p:cNvSpPr>
            <a:spLocks noGrp="1"/>
          </p:cNvSpPr>
          <p:nvPr>
            <p:ph type="title"/>
          </p:nvPr>
        </p:nvSpPr>
        <p:spPr/>
        <p:txBody>
          <a:bodyPr>
            <a:normAutofit fontScale="90000"/>
          </a:bodyPr>
          <a:lstStyle/>
          <a:p>
            <a:pPr algn="ctr"/>
            <a:r>
              <a:rPr lang="bg-BG" sz="3100" dirty="0" smtClean="0"/>
              <a:t>ОБРАЗОВАТЕЛНИТЕ ПАРКОВЕ В ПГТ и техните програми за работа</a:t>
            </a:r>
            <a:r>
              <a:rPr lang="bg-BG" dirty="0" smtClean="0"/>
              <a:t> </a:t>
            </a:r>
            <a:endParaRPr lang="bg-BG" dirty="0"/>
          </a:p>
        </p:txBody>
      </p:sp>
    </p:spTree>
    <p:extLst>
      <p:ext uri="{BB962C8B-B14F-4D97-AF65-F5344CB8AC3E}">
        <p14:creationId xmlns:p14="http://schemas.microsoft.com/office/powerpoint/2010/main" val="902839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sz="2000" dirty="0" smtClean="0">
                <a:solidFill>
                  <a:schemeClr val="accent2">
                    <a:lumMod val="60000"/>
                    <a:lumOff val="40000"/>
                  </a:schemeClr>
                </a:solidFill>
                <a:latin typeface="Arial" panose="020B0604020202020204" pitchFamily="34" charset="0"/>
                <a:cs typeface="Arial" panose="020B0604020202020204" pitchFamily="34" charset="0"/>
              </a:rPr>
              <a:t>ТЕМАТИЧНО НАПРА</a:t>
            </a:r>
            <a:r>
              <a:rPr lang="en-US" sz="2000" dirty="0" smtClean="0">
                <a:solidFill>
                  <a:schemeClr val="accent2">
                    <a:lumMod val="60000"/>
                    <a:lumOff val="40000"/>
                  </a:schemeClr>
                </a:solidFill>
                <a:latin typeface="Arial" panose="020B0604020202020204" pitchFamily="34" charset="0"/>
                <a:cs typeface="Arial" panose="020B0604020202020204" pitchFamily="34" charset="0"/>
              </a:rPr>
              <a:t>ВЛЕНИЕ “ИКОНОМИЧЕСКИ ДИСЦИПЛИНИ”</a:t>
            </a:r>
            <a:endParaRPr lang="bg-BG" sz="2000" dirty="0">
              <a:solidFill>
                <a:schemeClr val="accent2">
                  <a:lumMod val="60000"/>
                  <a:lumOff val="40000"/>
                </a:schemeClr>
              </a:solidFill>
              <a:latin typeface="Arial" panose="020B0604020202020204" pitchFamily="34" charset="0"/>
              <a:cs typeface="Arial" panose="020B0604020202020204" pitchFamily="34" charset="0"/>
            </a:endParaRPr>
          </a:p>
        </p:txBody>
      </p:sp>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229644"/>
            <a:ext cx="4038600" cy="3028950"/>
          </a:xfrm>
        </p:spPr>
      </p:pic>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2229644"/>
            <a:ext cx="4038600" cy="3028950"/>
          </a:xfrm>
        </p:spPr>
      </p:pic>
    </p:spTree>
    <p:extLst>
      <p:ext uri="{BB962C8B-B14F-4D97-AF65-F5344CB8AC3E}">
        <p14:creationId xmlns:p14="http://schemas.microsoft.com/office/powerpoint/2010/main" val="2744696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40000" lnSpcReduction="20000"/>
          </a:bodyPr>
          <a:lstStyle/>
          <a:p>
            <a:pPr marL="0" indent="0">
              <a:buNone/>
            </a:pPr>
            <a:r>
              <a:rPr lang="en-US" dirty="0" smtClean="0"/>
              <a:t>    </a:t>
            </a:r>
          </a:p>
          <a:p>
            <a:pPr marL="109728" indent="0">
              <a:buNone/>
            </a:pPr>
            <a:r>
              <a:rPr lang="ru-RU" b="1" dirty="0"/>
              <a:t> </a:t>
            </a:r>
            <a:r>
              <a:rPr lang="bg-BG" b="1" dirty="0"/>
              <a:t>Счетоводство  на малък и среден бизнес</a:t>
            </a:r>
            <a:endParaRPr lang="en-US" dirty="0"/>
          </a:p>
          <a:p>
            <a:pPr marL="109728" indent="0">
              <a:buNone/>
            </a:pPr>
            <a:r>
              <a:rPr lang="ru-RU" b="1" dirty="0"/>
              <a:t> </a:t>
            </a:r>
            <a:endParaRPr lang="en-US" dirty="0"/>
          </a:p>
          <a:p>
            <a:r>
              <a:rPr lang="bg-BG" b="1" dirty="0"/>
              <a:t>Счетоводство</a:t>
            </a:r>
            <a:r>
              <a:rPr lang="bg-BG" dirty="0"/>
              <a:t> се изучава във всички икономически професии и специалности. То е част от знанията и уменията, които учениците получават от включените в различните учебни планове икономически предмети. </a:t>
            </a:r>
            <a:endParaRPr lang="en-US" dirty="0"/>
          </a:p>
          <a:p>
            <a:r>
              <a:rPr lang="bg-BG" dirty="0"/>
              <a:t>Учебната програма на този образователен парк е пряко свързана с професионалната подготовка на бъдещите икономисти в областта на счетоводството. </a:t>
            </a:r>
            <a:endParaRPr lang="bg-BG" dirty="0" smtClean="0"/>
          </a:p>
          <a:p>
            <a:r>
              <a:rPr lang="bg-BG" dirty="0" smtClean="0"/>
              <a:t>Целта </a:t>
            </a:r>
            <a:r>
              <a:rPr lang="bg-BG" dirty="0"/>
              <a:t>е придобиване на теоретични знания и практически умения за осчетоводяване на дейността на стопанските обекти в условията на пазарната икономика. </a:t>
            </a:r>
            <a:endParaRPr lang="en-US" dirty="0"/>
          </a:p>
          <a:p>
            <a:r>
              <a:rPr lang="bg-BG" dirty="0"/>
              <a:t>Съвместно с представители на работодателите, в сферата на икономиката, ще се </a:t>
            </a:r>
            <a:r>
              <a:rPr lang="bg-BG" dirty="0" smtClean="0"/>
              <a:t>акцентира </a:t>
            </a:r>
            <a:r>
              <a:rPr lang="bg-BG" dirty="0"/>
              <a:t>върху практическата работа с нормативни, счетоводни документи, осчетоводяване на извършените стопански операции и работа със счетоводен  програмен продукт. </a:t>
            </a:r>
            <a:endParaRPr lang="en-US" dirty="0"/>
          </a:p>
          <a:p>
            <a:pPr marL="0" indent="0">
              <a:buNone/>
            </a:pPr>
            <a:endParaRPr lang="bg-BG" dirty="0"/>
          </a:p>
        </p:txBody>
      </p:sp>
      <p:sp>
        <p:nvSpPr>
          <p:cNvPr id="4" name="Content Placeholder 3"/>
          <p:cNvSpPr>
            <a:spLocks noGrp="1"/>
          </p:cNvSpPr>
          <p:nvPr>
            <p:ph sz="half" idx="2"/>
          </p:nvPr>
        </p:nvSpPr>
        <p:spPr/>
        <p:txBody>
          <a:bodyPr>
            <a:normAutofit fontScale="40000" lnSpcReduction="20000"/>
          </a:bodyPr>
          <a:lstStyle/>
          <a:p>
            <a:pPr marL="109728" indent="0">
              <a:buNone/>
            </a:pPr>
            <a:endParaRPr lang="bg-BG" b="1" dirty="0" smtClean="0"/>
          </a:p>
          <a:p>
            <a:pPr marL="109728" indent="0">
              <a:buNone/>
            </a:pPr>
            <a:r>
              <a:rPr lang="bg-BG" b="1" dirty="0" smtClean="0"/>
              <a:t>Счетоводство </a:t>
            </a:r>
            <a:r>
              <a:rPr lang="bg-BG" b="1" dirty="0"/>
              <a:t>– компютърна обработка на счетоводната информация</a:t>
            </a:r>
            <a:r>
              <a:rPr lang="bg-BG" b="1" dirty="0" smtClean="0"/>
              <a:t>”</a:t>
            </a:r>
            <a:endParaRPr lang="en-US" dirty="0"/>
          </a:p>
          <a:p>
            <a:pPr marL="109728" indent="0">
              <a:buNone/>
            </a:pPr>
            <a:r>
              <a:rPr lang="ru-RU" b="1" dirty="0"/>
              <a:t> </a:t>
            </a:r>
            <a:endParaRPr lang="en-US" dirty="0"/>
          </a:p>
          <a:p>
            <a:r>
              <a:rPr lang="bg-BG" b="1" dirty="0" smtClean="0"/>
              <a:t>Счетоводство</a:t>
            </a:r>
            <a:r>
              <a:rPr lang="bg-BG" dirty="0" smtClean="0"/>
              <a:t> </a:t>
            </a:r>
            <a:r>
              <a:rPr lang="bg-BG" dirty="0"/>
              <a:t>се изучава във всички икономически професии и специалности. То е част от знанията и уменията, които учениците получават от включените в различните учебни планове икономически предмети. </a:t>
            </a:r>
            <a:endParaRPr lang="en-US" dirty="0"/>
          </a:p>
          <a:p>
            <a:r>
              <a:rPr lang="bg-BG" dirty="0"/>
              <a:t>Учебната програма на този образователен парк е пряко свързана с професионалната подготовка на бъдещите икономисти в областта на компютърното счетоводство. Целта е придобиване на теоретични знания и практически умения за работа с компютър и счетоводен програмен продукт. На лице е логическо продължение и надграждане на придобитите знания и умения по</a:t>
            </a:r>
            <a:r>
              <a:rPr lang="bg-BG" b="1" dirty="0"/>
              <a:t> Обща теория на счетоводната отчетност и</a:t>
            </a:r>
            <a:r>
              <a:rPr lang="bg-BG" dirty="0"/>
              <a:t> </a:t>
            </a:r>
            <a:r>
              <a:rPr lang="bg-BG" b="1" dirty="0"/>
              <a:t>Счетоводство на предприятието. </a:t>
            </a:r>
            <a:endParaRPr lang="en-US" dirty="0"/>
          </a:p>
          <a:p>
            <a:r>
              <a:rPr lang="bg-BG" dirty="0"/>
              <a:t>Съвместно с представители на работодателите, в сферата на икономиката ще се наблегне върху практическата работа с нормативни, счетоводни документи и със счетоводен софтуер – програмен продукт „ Ажур”. </a:t>
            </a:r>
            <a:endParaRPr lang="en-US" dirty="0"/>
          </a:p>
          <a:p>
            <a:pPr marL="109728" indent="0">
              <a:buNone/>
            </a:pPr>
            <a:r>
              <a:rPr lang="bg-BG" dirty="0"/>
              <a:t> </a:t>
            </a:r>
            <a:endParaRPr lang="en-US" dirty="0"/>
          </a:p>
          <a:p>
            <a:pPr marL="109728" indent="0">
              <a:buNone/>
            </a:pPr>
            <a:r>
              <a:rPr lang="en-US" b="1" dirty="0"/>
              <a:t> </a:t>
            </a:r>
            <a:endParaRPr lang="en-US" dirty="0"/>
          </a:p>
          <a:p>
            <a:pPr marL="109728" indent="0">
              <a:buNone/>
            </a:pPr>
            <a:r>
              <a:rPr lang="en-US" b="1" dirty="0"/>
              <a:t> </a:t>
            </a:r>
            <a:endParaRPr lang="en-US" dirty="0"/>
          </a:p>
          <a:p>
            <a:pPr marL="0" indent="0">
              <a:buNone/>
            </a:pPr>
            <a:endParaRPr lang="en-US" dirty="0" smtClean="0"/>
          </a:p>
        </p:txBody>
      </p:sp>
      <p:sp>
        <p:nvSpPr>
          <p:cNvPr id="2" name="Title 1"/>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ТЕМАТИЧНО НАПРАВЛЕНИЕ “ИКОНОМИЧЕСКИ ДИСЦИПЛИНИ”</a:t>
            </a:r>
            <a:endParaRPr lang="bg-BG" sz="2000" dirty="0"/>
          </a:p>
        </p:txBody>
      </p:sp>
    </p:spTree>
    <p:extLst>
      <p:ext uri="{BB962C8B-B14F-4D97-AF65-F5344CB8AC3E}">
        <p14:creationId xmlns:p14="http://schemas.microsoft.com/office/powerpoint/2010/main" val="17619568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40000" lnSpcReduction="20000"/>
          </a:bodyPr>
          <a:lstStyle/>
          <a:p>
            <a:pPr marL="0" indent="0">
              <a:buNone/>
            </a:pPr>
            <a:r>
              <a:rPr lang="en-US" dirty="0" smtClean="0"/>
              <a:t>    </a:t>
            </a:r>
          </a:p>
          <a:p>
            <a:pPr marL="109728" indent="0">
              <a:buNone/>
            </a:pPr>
            <a:endParaRPr lang="bg-BG" b="1" dirty="0" smtClean="0"/>
          </a:p>
          <a:p>
            <a:pPr marL="109728" indent="0">
              <a:buNone/>
            </a:pPr>
            <a:r>
              <a:rPr lang="bg-BG" b="1" dirty="0" smtClean="0"/>
              <a:t>Предприемачество</a:t>
            </a:r>
            <a:endParaRPr lang="en-US" b="1" dirty="0"/>
          </a:p>
          <a:p>
            <a:pPr marL="109728" indent="0">
              <a:buNone/>
            </a:pPr>
            <a:r>
              <a:rPr lang="ru-RU" b="1" dirty="0"/>
              <a:t> </a:t>
            </a:r>
            <a:endParaRPr lang="ru-RU" b="1" dirty="0" smtClean="0"/>
          </a:p>
          <a:p>
            <a:r>
              <a:rPr lang="bg-BG" dirty="0"/>
              <a:t>Обучението</a:t>
            </a:r>
            <a:r>
              <a:rPr lang="bg-BG" b="1" dirty="0"/>
              <a:t> </a:t>
            </a:r>
            <a:r>
              <a:rPr lang="bg-BG" dirty="0"/>
              <a:t>по </a:t>
            </a:r>
            <a:r>
              <a:rPr lang="bg-BG" b="1" dirty="0"/>
              <a:t>Предприемачество </a:t>
            </a:r>
            <a:r>
              <a:rPr lang="bg-BG" dirty="0"/>
              <a:t>има за цел формиране на предприемаческа култура, компетентност, качества на личността, които са от значение за по-нататъшната успешна професионална реализация на учениците  на пазара на труда.</a:t>
            </a:r>
            <a:endParaRPr lang="en-US" dirty="0"/>
          </a:p>
          <a:p>
            <a:r>
              <a:rPr lang="bg-BG" dirty="0"/>
              <a:t>Учебната програма на този образователен парк е пряко свързана с професионалната подготовка на бъдещите специалисти  в областта на предприемачеството. </a:t>
            </a:r>
            <a:endParaRPr lang="en-US" dirty="0"/>
          </a:p>
          <a:p>
            <a:r>
              <a:rPr lang="bg-BG" dirty="0"/>
              <a:t>Съвместно с представители на работодателите, в сферата на предприемачеството ще се </a:t>
            </a:r>
            <a:r>
              <a:rPr lang="bg-BG" dirty="0" smtClean="0"/>
              <a:t>акцентира </a:t>
            </a:r>
            <a:r>
              <a:rPr lang="bg-BG" dirty="0"/>
              <a:t>върху основните аспекти в тази област.</a:t>
            </a:r>
            <a:endParaRPr lang="en-US" dirty="0"/>
          </a:p>
          <a:p>
            <a:endParaRPr lang="en-US" dirty="0"/>
          </a:p>
          <a:p>
            <a:pPr marL="109728" indent="0">
              <a:buNone/>
            </a:pPr>
            <a:r>
              <a:rPr lang="ru-RU" b="1" dirty="0"/>
              <a:t> </a:t>
            </a:r>
            <a:endParaRPr lang="en-US" dirty="0"/>
          </a:p>
          <a:p>
            <a:pPr marL="109728" indent="0">
              <a:buNone/>
            </a:pPr>
            <a:r>
              <a:rPr lang="ru-RU" b="1" dirty="0"/>
              <a:t> </a:t>
            </a:r>
            <a:endParaRPr lang="en-US" dirty="0"/>
          </a:p>
        </p:txBody>
      </p:sp>
      <p:sp>
        <p:nvSpPr>
          <p:cNvPr id="4" name="Content Placeholder 3"/>
          <p:cNvSpPr>
            <a:spLocks noGrp="1"/>
          </p:cNvSpPr>
          <p:nvPr>
            <p:ph sz="half" idx="2"/>
          </p:nvPr>
        </p:nvSpPr>
        <p:spPr/>
        <p:txBody>
          <a:bodyPr>
            <a:normAutofit fontScale="40000" lnSpcReduction="20000"/>
          </a:bodyPr>
          <a:lstStyle/>
          <a:p>
            <a:pPr marL="109728" indent="0">
              <a:buNone/>
            </a:pPr>
            <a:endParaRPr lang="bg-BG" b="1" dirty="0" smtClean="0"/>
          </a:p>
          <a:p>
            <a:pPr marL="109728" indent="0">
              <a:buNone/>
            </a:pPr>
            <a:r>
              <a:rPr lang="en-US" b="1" dirty="0"/>
              <a:t> </a:t>
            </a:r>
            <a:endParaRPr lang="bg-BG" b="1" dirty="0" smtClean="0"/>
          </a:p>
          <a:p>
            <a:pPr marL="109728" indent="0">
              <a:buNone/>
            </a:pPr>
            <a:r>
              <a:rPr lang="bg-BG" b="1" dirty="0" smtClean="0"/>
              <a:t>Продавач-консултант</a:t>
            </a:r>
            <a:endParaRPr lang="en-US" dirty="0"/>
          </a:p>
          <a:p>
            <a:pPr marL="109728" indent="0">
              <a:buNone/>
            </a:pPr>
            <a:r>
              <a:rPr lang="en-US" b="1" dirty="0"/>
              <a:t> </a:t>
            </a:r>
            <a:r>
              <a:rPr lang="ru-RU" b="1" dirty="0"/>
              <a:t> </a:t>
            </a:r>
            <a:endParaRPr lang="en-US" dirty="0" smtClean="0"/>
          </a:p>
          <a:p>
            <a:r>
              <a:rPr lang="bg-BG" dirty="0" smtClean="0"/>
              <a:t>Обучението по програмата за Продавач- консултант има за цел формиране на знания и умения, които да помогнат на учениците да се реализират като ефективни служители в областта на търговията и по- конкретно в областта на продажбите. </a:t>
            </a:r>
            <a:endParaRPr lang="en-US" dirty="0" smtClean="0"/>
          </a:p>
          <a:p>
            <a:r>
              <a:rPr lang="bg-BG" dirty="0" smtClean="0"/>
              <a:t>С </a:t>
            </a:r>
            <a:r>
              <a:rPr lang="bg-BG" dirty="0"/>
              <a:t>помощта на обучението в образователен парк „Продавач- консултант” учениците ще придобият и практически умения, свързани със същността и основните дейности на професията, благодарение на съвместната дейност с представители на работодателите.</a:t>
            </a:r>
            <a:endParaRPr lang="en-US" dirty="0"/>
          </a:p>
          <a:p>
            <a:r>
              <a:rPr lang="bg-BG" dirty="0" smtClean="0"/>
              <a:t>Учебната </a:t>
            </a:r>
            <a:r>
              <a:rPr lang="bg-BG" dirty="0"/>
              <a:t>програма на този образователен парк е допълнение към професионалната подготовка на учениците от всички икономически професии и специалности и ще добави към общата икономическа насоченост на обучението, щрих от търговската практика.</a:t>
            </a:r>
            <a:endParaRPr lang="en-US" dirty="0"/>
          </a:p>
          <a:p>
            <a:pPr marL="109728" indent="0">
              <a:buNone/>
            </a:pPr>
            <a:endParaRPr lang="en-US" dirty="0"/>
          </a:p>
        </p:txBody>
      </p:sp>
      <p:sp>
        <p:nvSpPr>
          <p:cNvPr id="2" name="Title 1"/>
          <p:cNvSpPr>
            <a:spLocks noGrp="1"/>
          </p:cNvSpPr>
          <p:nvPr>
            <p:ph type="title"/>
          </p:nvPr>
        </p:nvSpPr>
        <p:spPr/>
        <p:txBody>
          <a:bodyPr>
            <a:normAutofit/>
          </a:bodyPr>
          <a:lstStyle/>
          <a:p>
            <a:r>
              <a:rPr lang="en-US" sz="2000" dirty="0">
                <a:latin typeface="Arial" panose="020B0604020202020204" pitchFamily="34" charset="0"/>
                <a:cs typeface="Arial" panose="020B0604020202020204" pitchFamily="34" charset="0"/>
              </a:rPr>
              <a:t>ТЕМАТИЧНО НАПРАВЛЕНИЕ “ИКОНОМИЧЕСКИ ДИСЦИПЛИНИ”</a:t>
            </a:r>
            <a:endParaRPr lang="bg-BG" sz="2000" dirty="0"/>
          </a:p>
        </p:txBody>
      </p:sp>
    </p:spTree>
    <p:extLst>
      <p:ext uri="{BB962C8B-B14F-4D97-AF65-F5344CB8AC3E}">
        <p14:creationId xmlns:p14="http://schemas.microsoft.com/office/powerpoint/2010/main" val="832308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latin typeface="Arial" panose="020B0604020202020204" pitchFamily="34" charset="0"/>
                <a:cs typeface="Arial" panose="020B0604020202020204" pitchFamily="34" charset="0"/>
              </a:rPr>
              <a:t>ТЕМАТИЧНО НАПРАВЛЕНИЕ “ТУРИСТИЧЕСКИ ДИСЦИПЛИНИ”</a:t>
            </a:r>
            <a:endParaRPr lang="bg-BG" sz="2000" dirty="0">
              <a:latin typeface="Arial" panose="020B0604020202020204" pitchFamily="34" charset="0"/>
              <a:cs typeface="Arial" panose="020B0604020202020204" pitchFamily="34" charset="0"/>
            </a:endParaRPr>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229644"/>
            <a:ext cx="4038600" cy="3028950"/>
          </a:xfrm>
        </p:spPr>
      </p:pic>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21600000">
            <a:off x="4648200" y="2229644"/>
            <a:ext cx="4038600" cy="3028950"/>
          </a:xfrm>
        </p:spPr>
      </p:pic>
    </p:spTree>
    <p:extLst>
      <p:ext uri="{BB962C8B-B14F-4D97-AF65-F5344CB8AC3E}">
        <p14:creationId xmlns:p14="http://schemas.microsoft.com/office/powerpoint/2010/main" val="4098333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40000" lnSpcReduction="20000"/>
          </a:bodyPr>
          <a:lstStyle/>
          <a:p>
            <a:pPr marL="0" indent="0">
              <a:buNone/>
            </a:pPr>
            <a:r>
              <a:rPr lang="en-US" dirty="0" smtClean="0"/>
              <a:t>     </a:t>
            </a:r>
          </a:p>
          <a:p>
            <a:pPr marL="109728" indent="0">
              <a:buNone/>
            </a:pPr>
            <a:r>
              <a:rPr lang="bg-BG" b="1" dirty="0" smtClean="0"/>
              <a:t>Рецепционист</a:t>
            </a:r>
          </a:p>
          <a:p>
            <a:pPr marL="109728" indent="0">
              <a:buNone/>
            </a:pPr>
            <a:endParaRPr lang="en-US" b="1" dirty="0"/>
          </a:p>
          <a:p>
            <a:r>
              <a:rPr lang="bg-BG" dirty="0" smtClean="0"/>
              <a:t> </a:t>
            </a:r>
            <a:r>
              <a:rPr lang="bg-BG" dirty="0"/>
              <a:t>В учебната програма е включено  учебно съдържание с </a:t>
            </a:r>
            <a:r>
              <a:rPr lang="bg-BG" dirty="0" smtClean="0"/>
              <a:t>овладяването </a:t>
            </a:r>
            <a:r>
              <a:rPr lang="bg-BG" dirty="0"/>
              <a:t>на което се цели учениците да усвоят знания за основните изисквания, свързани с организацията на работа в преден офис на хотела в съответствие с утвърдените стандарти и технологии.</a:t>
            </a:r>
            <a:endParaRPr lang="en-US" dirty="0"/>
          </a:p>
          <a:p>
            <a:r>
              <a:rPr lang="bg-BG" dirty="0" smtClean="0"/>
              <a:t> </a:t>
            </a:r>
            <a:r>
              <a:rPr lang="bg-BG" dirty="0"/>
              <a:t>Съдържанието на учебната програма е разпределено в </a:t>
            </a:r>
            <a:r>
              <a:rPr lang="ru-RU" dirty="0"/>
              <a:t>10 </a:t>
            </a:r>
            <a:r>
              <a:rPr lang="bg-BG" dirty="0"/>
              <a:t> раздела.             </a:t>
            </a:r>
            <a:endParaRPr lang="en-US" dirty="0"/>
          </a:p>
          <a:p>
            <a:r>
              <a:rPr lang="bg-BG" dirty="0"/>
              <a:t> </a:t>
            </a:r>
            <a:r>
              <a:rPr lang="bg-BG" dirty="0" smtClean="0"/>
              <a:t> </a:t>
            </a:r>
            <a:r>
              <a:rPr lang="bg-BG" dirty="0"/>
              <a:t>Значително място в учебната програма е отделено за практически упражнения, ролеви игри и ситуационно - практически задачи по отделните теми. Целта при тяхното провеждане е не само да се затвърдят придобитите знания, но и да се развият умения и професионални компетентности за самостоятелна практическа работа, които да подпомагат учениците за успешното реализиране в областта на туризма.</a:t>
            </a:r>
            <a:endParaRPr lang="en-US" dirty="0"/>
          </a:p>
          <a:p>
            <a:r>
              <a:rPr lang="bg-BG" dirty="0" smtClean="0"/>
              <a:t>  </a:t>
            </a:r>
            <a:r>
              <a:rPr lang="ru-RU" dirty="0"/>
              <a:t>Съдържанието на програмата е разработено съвместно с представителите на бизнеса. То </a:t>
            </a:r>
            <a:r>
              <a:rPr lang="bg-BG" dirty="0"/>
              <a:t>е</a:t>
            </a:r>
            <a:r>
              <a:rPr lang="ru-RU" dirty="0"/>
              <a:t> съобразено с развитието на техниката и технологиите и  потребностите на пазара на труда от </a:t>
            </a:r>
            <a:r>
              <a:rPr lang="bg-BG" dirty="0"/>
              <a:t>квалифицирана</a:t>
            </a:r>
            <a:r>
              <a:rPr lang="ru-RU" dirty="0"/>
              <a:t> работна ръка.</a:t>
            </a:r>
            <a:endParaRPr lang="en-US" dirty="0"/>
          </a:p>
          <a:p>
            <a:pPr marL="109728" indent="0">
              <a:buNone/>
            </a:pPr>
            <a:r>
              <a:rPr lang="bg-BG" dirty="0"/>
              <a:t> </a:t>
            </a:r>
            <a:r>
              <a:rPr lang="en-US" dirty="0" smtClean="0"/>
              <a:t> </a:t>
            </a:r>
            <a:endParaRPr lang="bg-BG" dirty="0"/>
          </a:p>
        </p:txBody>
      </p:sp>
      <p:sp>
        <p:nvSpPr>
          <p:cNvPr id="4" name="Content Placeholder 3"/>
          <p:cNvSpPr>
            <a:spLocks noGrp="1"/>
          </p:cNvSpPr>
          <p:nvPr>
            <p:ph sz="half" idx="2"/>
          </p:nvPr>
        </p:nvSpPr>
        <p:spPr/>
        <p:txBody>
          <a:bodyPr>
            <a:normAutofit fontScale="40000" lnSpcReduction="20000"/>
          </a:bodyPr>
          <a:lstStyle/>
          <a:p>
            <a:endParaRPr lang="bg-BG" dirty="0" smtClean="0"/>
          </a:p>
          <a:p>
            <a:pPr marL="109728" indent="0">
              <a:buNone/>
            </a:pPr>
            <a:r>
              <a:rPr lang="bg-BG" b="1" dirty="0" smtClean="0"/>
              <a:t>Камериерка</a:t>
            </a:r>
            <a:endParaRPr lang="bg-BG" b="1" dirty="0"/>
          </a:p>
          <a:p>
            <a:endParaRPr lang="bg-BG" dirty="0" smtClean="0"/>
          </a:p>
          <a:p>
            <a:r>
              <a:rPr lang="bg-BG" dirty="0" smtClean="0"/>
              <a:t>В </a:t>
            </a:r>
            <a:r>
              <a:rPr lang="bg-BG" dirty="0"/>
              <a:t>учебната програма е включено  учебно съдържание с овладяването, на което се цели учениците да усвоят знания за основните изисквания, свързани с организацията на работа на камериерския персонал в хотела в съответствие с  утвърдените технологии и стандарти.</a:t>
            </a:r>
            <a:endParaRPr lang="en-US" dirty="0"/>
          </a:p>
          <a:p>
            <a:r>
              <a:rPr lang="bg-BG" dirty="0" smtClean="0"/>
              <a:t> </a:t>
            </a:r>
            <a:r>
              <a:rPr lang="bg-BG" dirty="0"/>
              <a:t>Съдържанието на учебната програма е разпределено в дванадесет раздела.             </a:t>
            </a:r>
            <a:endParaRPr lang="en-US" dirty="0"/>
          </a:p>
          <a:p>
            <a:r>
              <a:rPr lang="bg-BG" dirty="0"/>
              <a:t> </a:t>
            </a:r>
            <a:r>
              <a:rPr lang="bg-BG" dirty="0" smtClean="0"/>
              <a:t> </a:t>
            </a:r>
            <a:r>
              <a:rPr lang="bg-BG" dirty="0"/>
              <a:t>Значително място в учебната програма е отделено за практически упражнения. Целта при тяхното провеждане е, не само да се затвърдят придобитите знания, но и да се развият умения за самостоятелна практическа работа.</a:t>
            </a:r>
            <a:endParaRPr lang="en-US" dirty="0"/>
          </a:p>
          <a:p>
            <a:r>
              <a:rPr lang="bg-BG" dirty="0"/>
              <a:t> </a:t>
            </a:r>
            <a:r>
              <a:rPr lang="bg-BG" dirty="0" smtClean="0"/>
              <a:t>Обучението </a:t>
            </a:r>
            <a:r>
              <a:rPr lang="bg-BG" dirty="0"/>
              <a:t>се организира като се използват различни методи на преподаване – беседа, ролеви игри и ситуационно – практически задачи.</a:t>
            </a:r>
            <a:endParaRPr lang="en-US" dirty="0"/>
          </a:p>
        </p:txBody>
      </p:sp>
      <p:sp>
        <p:nvSpPr>
          <p:cNvPr id="2" name="Title 1"/>
          <p:cNvSpPr>
            <a:spLocks noGrp="1"/>
          </p:cNvSpPr>
          <p:nvPr>
            <p:ph type="title"/>
          </p:nvPr>
        </p:nvSpPr>
        <p:spPr>
          <a:xfrm>
            <a:off x="323528" y="404664"/>
            <a:ext cx="8534400" cy="758952"/>
          </a:xfrm>
        </p:spPr>
        <p:txBody>
          <a:bodyPr>
            <a:noAutofit/>
          </a:bodyPr>
          <a:lstStyle/>
          <a:p>
            <a:r>
              <a:rPr lang="bg-BG" sz="2400" b="1" dirty="0">
                <a:latin typeface="Arial" panose="020B0604020202020204" pitchFamily="34" charset="0"/>
                <a:cs typeface="Arial" panose="020B0604020202020204" pitchFamily="34" charset="0"/>
              </a:rPr>
              <a:t>Тематично направление: „Туристически дисциплини“</a:t>
            </a:r>
            <a:r>
              <a:rPr lang="bg-BG" sz="2400" dirty="0">
                <a:latin typeface="Arial" panose="020B0604020202020204" pitchFamily="34" charset="0"/>
                <a:cs typeface="Arial" panose="020B0604020202020204" pitchFamily="34" charset="0"/>
              </a:rPr>
              <a:t/>
            </a:r>
            <a:br>
              <a:rPr lang="bg-BG" sz="2400" dirty="0">
                <a:latin typeface="Arial" panose="020B0604020202020204" pitchFamily="34" charset="0"/>
                <a:cs typeface="Arial" panose="020B0604020202020204" pitchFamily="34" charset="0"/>
              </a:rPr>
            </a:br>
            <a:endParaRPr lang="bg-B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1497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25000" lnSpcReduction="20000"/>
          </a:bodyPr>
          <a:lstStyle/>
          <a:p>
            <a:pPr marL="109728" indent="0">
              <a:buNone/>
            </a:pPr>
            <a:endParaRPr lang="bg-BG" dirty="0" smtClean="0"/>
          </a:p>
          <a:p>
            <a:pPr marL="109728" indent="0">
              <a:buNone/>
            </a:pPr>
            <a:endParaRPr lang="bg-BG" dirty="0"/>
          </a:p>
          <a:p>
            <a:pPr marL="109728" indent="0">
              <a:buNone/>
            </a:pPr>
            <a:r>
              <a:rPr lang="bg-BG" sz="4000" b="1" dirty="0" smtClean="0"/>
              <a:t>Организатор на допълнитнелни дейности в туризма</a:t>
            </a:r>
            <a:r>
              <a:rPr lang="en-US" sz="4000" b="1" dirty="0" smtClean="0"/>
              <a:t> </a:t>
            </a:r>
            <a:endParaRPr lang="bg-BG" sz="4000" b="1" dirty="0" smtClean="0"/>
          </a:p>
          <a:p>
            <a:endParaRPr lang="bg-BG" sz="4000" b="1" dirty="0"/>
          </a:p>
          <a:p>
            <a:endParaRPr lang="bg-BG" sz="4000" dirty="0"/>
          </a:p>
          <a:p>
            <a:r>
              <a:rPr lang="en-US" sz="4000" dirty="0" smtClean="0"/>
              <a:t> </a:t>
            </a:r>
            <a:r>
              <a:rPr lang="ru-RU" sz="4000" dirty="0" smtClean="0"/>
              <a:t> </a:t>
            </a:r>
            <a:r>
              <a:rPr lang="bg-BG" sz="4000" dirty="0"/>
              <a:t>Учебната програма е предназначена за обучение в образователен парк „</a:t>
            </a:r>
            <a:r>
              <a:rPr lang="ru-RU" sz="4000" dirty="0"/>
              <a:t>Организатор на допълнителните дейности в туризма</a:t>
            </a:r>
            <a:r>
              <a:rPr lang="bg-BG" sz="4000" dirty="0"/>
              <a:t>”.</a:t>
            </a:r>
            <a:endParaRPr lang="en-US" sz="4000" dirty="0"/>
          </a:p>
          <a:p>
            <a:r>
              <a:rPr lang="ru-RU" sz="4000" dirty="0" smtClean="0"/>
              <a:t> </a:t>
            </a:r>
            <a:r>
              <a:rPr lang="bg-BG" sz="4000" dirty="0" smtClean="0"/>
              <a:t> </a:t>
            </a:r>
            <a:r>
              <a:rPr lang="bg-BG" sz="4000" dirty="0"/>
              <a:t>В учебната програма е включено  учебно съдържание</a:t>
            </a:r>
            <a:r>
              <a:rPr lang="ru-RU" sz="4000" dirty="0"/>
              <a:t>,</a:t>
            </a:r>
            <a:r>
              <a:rPr lang="bg-BG" sz="4000" dirty="0"/>
              <a:t> с</a:t>
            </a:r>
            <a:r>
              <a:rPr lang="ru-RU" sz="4000" dirty="0"/>
              <a:t> което</a:t>
            </a:r>
            <a:r>
              <a:rPr lang="bg-BG" sz="4000" dirty="0"/>
              <a:t>  се цели учениците да усвоят знания и практически умения за организацията на предлагане </a:t>
            </a:r>
            <a:r>
              <a:rPr lang="ru-RU" sz="4000" dirty="0"/>
              <a:t>на допълнителните дейности и услуги  в туризма</a:t>
            </a:r>
            <a:r>
              <a:rPr lang="bg-BG" sz="4000" dirty="0"/>
              <a:t>.</a:t>
            </a:r>
            <a:endParaRPr lang="en-US" sz="4000" dirty="0"/>
          </a:p>
          <a:p>
            <a:r>
              <a:rPr lang="bg-BG" sz="4000" dirty="0"/>
              <a:t>  </a:t>
            </a:r>
            <a:r>
              <a:rPr lang="bg-BG" sz="4000" dirty="0" smtClean="0"/>
              <a:t>Съдържанието </a:t>
            </a:r>
            <a:r>
              <a:rPr lang="bg-BG" sz="4000" dirty="0"/>
              <a:t>на учебната програма е разпределено в </a:t>
            </a:r>
            <a:r>
              <a:rPr lang="ru-RU" sz="4000" dirty="0"/>
              <a:t>шест </a:t>
            </a:r>
            <a:r>
              <a:rPr lang="bg-BG" sz="4000" dirty="0"/>
              <a:t>раздела.              </a:t>
            </a:r>
            <a:r>
              <a:rPr lang="ru-RU" sz="4000" dirty="0"/>
              <a:t>     У</a:t>
            </a:r>
            <a:r>
              <a:rPr lang="bg-BG" sz="4000" dirty="0"/>
              <a:t>чебната програма е </a:t>
            </a:r>
            <a:r>
              <a:rPr lang="ru-RU" sz="4000" dirty="0"/>
              <a:t>разработена на основата на </a:t>
            </a:r>
            <a:r>
              <a:rPr lang="bg-BG" sz="4000" dirty="0"/>
              <a:t>практически упражнения</a:t>
            </a:r>
            <a:r>
              <a:rPr lang="ru-RU" sz="4000" dirty="0"/>
              <a:t> и ролеви игри в съответктвие с идентифицираните нужди на работодателите – партньори по проекта.</a:t>
            </a:r>
            <a:r>
              <a:rPr lang="bg-BG" sz="4000" dirty="0"/>
              <a:t>Целта </a:t>
            </a:r>
            <a:r>
              <a:rPr lang="ru-RU" sz="4000" dirty="0"/>
              <a:t>на обучението в образователния парк е </a:t>
            </a:r>
            <a:r>
              <a:rPr lang="bg-BG" sz="4000" dirty="0"/>
              <a:t>да се </a:t>
            </a:r>
            <a:r>
              <a:rPr lang="ru-RU" sz="4000" dirty="0"/>
              <a:t>придобият нови знания и умения </a:t>
            </a:r>
            <a:r>
              <a:rPr lang="bg-BG" sz="4000" dirty="0"/>
              <a:t>за самостоятелна практическа работа.</a:t>
            </a:r>
            <a:endParaRPr lang="en-US" sz="4000" dirty="0"/>
          </a:p>
          <a:p>
            <a:r>
              <a:rPr lang="bg-BG" sz="4000" dirty="0"/>
              <a:t>  </a:t>
            </a:r>
            <a:r>
              <a:rPr lang="bg-BG" sz="4000" dirty="0" smtClean="0"/>
              <a:t> </a:t>
            </a:r>
            <a:r>
              <a:rPr lang="bg-BG" sz="4000" dirty="0"/>
              <a:t>Обучението се организира, като се използват различни методи на преподаване – лекция, беседа, ролеви игри, казуси и ситуационно – практически задачи.</a:t>
            </a:r>
            <a:endParaRPr lang="en-US" sz="4000" dirty="0"/>
          </a:p>
          <a:p>
            <a:pPr marL="109728" indent="0">
              <a:buNone/>
            </a:pPr>
            <a:r>
              <a:rPr lang="bg-BG" sz="4000" dirty="0"/>
              <a:t> </a:t>
            </a:r>
            <a:endParaRPr lang="en-US" sz="4000" dirty="0"/>
          </a:p>
          <a:p>
            <a:pPr marL="109728" indent="0">
              <a:buNone/>
            </a:pPr>
            <a:r>
              <a:rPr lang="bg-BG" sz="4000" dirty="0"/>
              <a:t> </a:t>
            </a:r>
            <a:endParaRPr lang="en-US" sz="4000" dirty="0" smtClean="0"/>
          </a:p>
        </p:txBody>
      </p:sp>
      <p:sp>
        <p:nvSpPr>
          <p:cNvPr id="4" name="Content Placeholder 3"/>
          <p:cNvSpPr>
            <a:spLocks noGrp="1"/>
          </p:cNvSpPr>
          <p:nvPr>
            <p:ph sz="half" idx="2"/>
          </p:nvPr>
        </p:nvSpPr>
        <p:spPr/>
        <p:txBody>
          <a:bodyPr>
            <a:normAutofit fontScale="25000" lnSpcReduction="20000"/>
          </a:bodyPr>
          <a:lstStyle/>
          <a:p>
            <a:endParaRPr lang="bg-BG" dirty="0" smtClean="0"/>
          </a:p>
          <a:p>
            <a:pPr marL="109728" indent="0">
              <a:buNone/>
            </a:pPr>
            <a:endParaRPr lang="bg-BG" sz="4000" dirty="0" smtClean="0"/>
          </a:p>
          <a:p>
            <a:pPr marL="109728" indent="0">
              <a:buNone/>
            </a:pPr>
            <a:r>
              <a:rPr lang="bg-BG" sz="4000" b="1" dirty="0" smtClean="0"/>
              <a:t>Разработване на аниматорски продукт</a:t>
            </a:r>
          </a:p>
          <a:p>
            <a:endParaRPr lang="bg-BG" sz="4000" b="1" dirty="0" smtClean="0"/>
          </a:p>
          <a:p>
            <a:endParaRPr lang="bg-BG" sz="4000" dirty="0" smtClean="0"/>
          </a:p>
          <a:p>
            <a:r>
              <a:rPr lang="bg-BG" sz="4000" dirty="0" smtClean="0"/>
              <a:t>Туристическа анимация е сравнително нова специалност. Учебното съдържание включва широка гама от предмети, свързани с отрасловата и специфична професионална подготовка, включително интензивно изучаване на английски език в осми клас, както и значителен брой часове по английски език по професията през целия курс на обучение на учениците. </a:t>
            </a:r>
            <a:endParaRPr lang="en-US" sz="4000" dirty="0" smtClean="0"/>
          </a:p>
          <a:p>
            <a:r>
              <a:rPr lang="bg-BG" sz="4000" dirty="0" smtClean="0"/>
              <a:t>             Учебният план </a:t>
            </a:r>
            <a:r>
              <a:rPr lang="ru-RU" sz="4000" dirty="0" smtClean="0"/>
              <a:t>по специалността </a:t>
            </a:r>
            <a:r>
              <a:rPr lang="bg-BG" sz="4000" dirty="0" smtClean="0"/>
              <a:t>е разработен на основата на достатъчен брой часове за </a:t>
            </a:r>
            <a:r>
              <a:rPr lang="ru-RU" sz="4000" dirty="0" smtClean="0"/>
              <a:t>теория и </a:t>
            </a:r>
            <a:r>
              <a:rPr lang="bg-BG" sz="4000" dirty="0" smtClean="0"/>
              <a:t>учебна практика. Придобитите умения и навици се допълват с производствена практика в културни институции като музеи, галерии, в курортни комплекси и заведения, които предлагат аниматорски продукт.  Часовете по учебна практика </a:t>
            </a:r>
            <a:r>
              <a:rPr lang="ru-RU" sz="4000" dirty="0" smtClean="0"/>
              <a:t>в ПГТ </a:t>
            </a:r>
            <a:r>
              <a:rPr lang="bg-BG" sz="4000" dirty="0" smtClean="0"/>
              <a:t>се поемат от действащи аниматори, които могат да предложат практически знания и умения на учениците. По този начин се осигурява приемствеността </a:t>
            </a:r>
            <a:r>
              <a:rPr lang="bg-BG" sz="4000" i="1" dirty="0" smtClean="0"/>
              <a:t>училище – работодател</a:t>
            </a:r>
            <a:r>
              <a:rPr lang="bg-BG" sz="4000" dirty="0" smtClean="0"/>
              <a:t>.</a:t>
            </a:r>
            <a:endParaRPr lang="en-US" sz="4000" dirty="0" smtClean="0"/>
          </a:p>
          <a:p>
            <a:r>
              <a:rPr lang="bg-BG" sz="4000" dirty="0" smtClean="0"/>
              <a:t>	Настоящата учебна програма е предназначена за работа в образователен парк  и представлява само една тема от</a:t>
            </a:r>
            <a:r>
              <a:rPr lang="ru-RU" sz="4000" dirty="0" smtClean="0"/>
              <a:t> специалността Туристическа анимация, като допълва учебното съдържание по теория и практика чрез развиване на самостоятелни практически умения на учениците за разработване на аниматорски продукт</a:t>
            </a:r>
            <a:r>
              <a:rPr lang="bg-BG" sz="4000" dirty="0" smtClean="0"/>
              <a:t>.</a:t>
            </a:r>
            <a:r>
              <a:rPr lang="ru-RU" sz="4000" dirty="0" smtClean="0"/>
              <a:t> Темите са определени след проведените консултации с работодателите – партньори по проекта</a:t>
            </a:r>
            <a:r>
              <a:rPr lang="bg-BG" sz="4000" dirty="0" smtClean="0"/>
              <a:t>. </a:t>
            </a:r>
            <a:endParaRPr lang="en-US" sz="4000" dirty="0" smtClean="0"/>
          </a:p>
          <a:p>
            <a:endParaRPr lang="bg-BG" sz="4000" dirty="0" smtClean="0"/>
          </a:p>
        </p:txBody>
      </p:sp>
      <p:sp>
        <p:nvSpPr>
          <p:cNvPr id="2" name="Title 1"/>
          <p:cNvSpPr>
            <a:spLocks noGrp="1"/>
          </p:cNvSpPr>
          <p:nvPr>
            <p:ph type="title"/>
          </p:nvPr>
        </p:nvSpPr>
        <p:spPr>
          <a:xfrm>
            <a:off x="323528" y="404664"/>
            <a:ext cx="8534400" cy="758952"/>
          </a:xfrm>
        </p:spPr>
        <p:txBody>
          <a:bodyPr>
            <a:noAutofit/>
          </a:bodyPr>
          <a:lstStyle/>
          <a:p>
            <a:r>
              <a:rPr lang="bg-BG" sz="2400" b="1" dirty="0">
                <a:latin typeface="Arial" panose="020B0604020202020204" pitchFamily="34" charset="0"/>
                <a:cs typeface="Arial" panose="020B0604020202020204" pitchFamily="34" charset="0"/>
              </a:rPr>
              <a:t>Тематично направление: „Туристически дисциплини“</a:t>
            </a:r>
            <a:r>
              <a:rPr lang="bg-BG" sz="2400" dirty="0">
                <a:latin typeface="Arial" panose="020B0604020202020204" pitchFamily="34" charset="0"/>
                <a:cs typeface="Arial" panose="020B0604020202020204" pitchFamily="34" charset="0"/>
              </a:rPr>
              <a:t/>
            </a:r>
            <a:br>
              <a:rPr lang="bg-BG" sz="2400" dirty="0">
                <a:latin typeface="Arial" panose="020B0604020202020204" pitchFamily="34" charset="0"/>
                <a:cs typeface="Arial" panose="020B0604020202020204" pitchFamily="34" charset="0"/>
              </a:rPr>
            </a:br>
            <a:endParaRPr lang="bg-B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840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617</TotalTime>
  <Words>1538</Words>
  <Application>Microsoft Office PowerPoint</Application>
  <PresentationFormat>On-screen Show (4:3)</PresentationFormat>
  <Paragraphs>191</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 ПРОЕКТ BG051PO001-4.3.05-0021   ДЪЛГОСРОЧНО ПАРТНЬОРСТВО С РАБОТОДАТЕЛИТЕ В СФЕРАТА НА ИКОНОМИКАТА И ТУРИЗМА БЕНЕФИЦИЕНТ: ПГТ «ПЕНЧО СЕМОВ» - ГАБРОВО</vt:lpstr>
      <vt:lpstr> </vt:lpstr>
      <vt:lpstr>ОБРАЗОВАТЕЛНИТЕ ПАРКОВЕ В ПГТ и техните програми за работа </vt:lpstr>
      <vt:lpstr>ТЕМАТИЧНО НАПРАВЛЕНИЕ “ИКОНОМИЧЕСКИ ДИСЦИПЛИНИ”</vt:lpstr>
      <vt:lpstr>ТЕМАТИЧНО НАПРАВЛЕНИЕ “ИКОНОМИЧЕСКИ ДИСЦИПЛИНИ”</vt:lpstr>
      <vt:lpstr>ТЕМАТИЧНО НАПРАВЛЕНИЕ “ИКОНОМИЧЕСКИ ДИСЦИПЛИНИ”</vt:lpstr>
      <vt:lpstr>ТЕМАТИЧНО НАПРАВЛЕНИЕ “ТУРИСТИЧЕСКИ ДИСЦИПЛИНИ”</vt:lpstr>
      <vt:lpstr>Тематично направление: „Туристически дисциплини“ </vt:lpstr>
      <vt:lpstr>Тематично направление: „Туристически дисциплини“ </vt:lpstr>
      <vt:lpstr>ТЕМАТИЧНО НАПРАВЛЕНИЕ “ТУРИСТИЧЕСКИ ДИСЦИПЛИНИ”</vt:lpstr>
      <vt:lpstr>ТЕМАТИЧНО НАПРАВЛЕНИЕ “ТЕХНОЛОГИЧНИ ДИСЦИПЛИНИ”</vt:lpstr>
      <vt:lpstr>Тематично направление: „Технологични дисциплини“ </vt:lpstr>
      <vt:lpstr>Тематично направление: „Технологични дисциплини“ </vt:lpstr>
      <vt:lpstr>Тематично направление: „Технологични дисциплини“ </vt:lpstr>
      <vt:lpstr>Налице са вече и първите резултати – специалната аранжировка на коледната маса. Барманите – в готовност за първите си клиенти</vt:lpstr>
      <vt:lpstr>Аниматорите Предстои разработване на продукт „Свети Валентин“</vt:lpstr>
      <vt:lpstr>Отново шоуто на аниматорите, преди тях – beat box</vt:lpstr>
      <vt:lpstr>„Малките“ аниматори от 9-ти клас са подкрепени от „старшите“ дванадесетокласници</vt:lpstr>
      <vt:lpstr>Новият танц, разработен в образователния парк „Аниматорски продукт“</vt:lpstr>
      <vt:lpstr>Най-добрите и опитните – „високата летва“ за новото попълнение аниматори</vt:lpstr>
      <vt:lpstr>Постигнати индикатори</vt:lpstr>
      <vt:lpstr> ПРОЕКТ BG051PO001-4-3-05-0021   ДЪЛГОСРОЧНО ПАРТНЬОРСТВО С РАБОТОДАТЕЛИТЕ В СФЕРАТА НА ИКОНОМИКАТА И ТУРИЗМА БЕНЕФИЦИЕНТ: ПГТ «ПЕНЧО СЕМОВ» - ГАБРОВО  БЛАГОДАРИМ  ВИ ЗА ОТДЕЛЕНОТО ВРЕМЕ!</vt:lpstr>
    </vt:vector>
  </TitlesOfParts>
  <Company>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sdaskalova</cp:lastModifiedBy>
  <cp:revision>69</cp:revision>
  <dcterms:created xsi:type="dcterms:W3CDTF">2013-11-19T03:36:25Z</dcterms:created>
  <dcterms:modified xsi:type="dcterms:W3CDTF">2014-03-03T10:29:25Z</dcterms:modified>
</cp:coreProperties>
</file>